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808" r:id="rId6"/>
    <p:sldMasterId id="2147483715" r:id="rId7"/>
    <p:sldMasterId id="2147483768" r:id="rId8"/>
  </p:sldMasterIdLst>
  <p:notesMasterIdLst>
    <p:notesMasterId r:id="rId59"/>
  </p:notesMasterIdLst>
  <p:handoutMasterIdLst>
    <p:handoutMasterId r:id="rId60"/>
  </p:handoutMasterIdLst>
  <p:sldIdLst>
    <p:sldId id="259" r:id="rId9"/>
    <p:sldId id="333" r:id="rId10"/>
    <p:sldId id="334" r:id="rId11"/>
    <p:sldId id="337" r:id="rId12"/>
    <p:sldId id="336" r:id="rId13"/>
    <p:sldId id="335" r:id="rId14"/>
    <p:sldId id="338" r:id="rId15"/>
    <p:sldId id="339" r:id="rId16"/>
    <p:sldId id="340" r:id="rId17"/>
    <p:sldId id="342" r:id="rId18"/>
    <p:sldId id="361" r:id="rId19"/>
    <p:sldId id="343" r:id="rId20"/>
    <p:sldId id="344" r:id="rId21"/>
    <p:sldId id="345" r:id="rId22"/>
    <p:sldId id="346" r:id="rId23"/>
    <p:sldId id="347" r:id="rId24"/>
    <p:sldId id="373" r:id="rId25"/>
    <p:sldId id="348" r:id="rId26"/>
    <p:sldId id="349" r:id="rId27"/>
    <p:sldId id="351" r:id="rId28"/>
    <p:sldId id="352" r:id="rId29"/>
    <p:sldId id="362" r:id="rId30"/>
    <p:sldId id="363" r:id="rId31"/>
    <p:sldId id="364" r:id="rId32"/>
    <p:sldId id="353" r:id="rId33"/>
    <p:sldId id="376" r:id="rId34"/>
    <p:sldId id="377" r:id="rId35"/>
    <p:sldId id="379" r:id="rId36"/>
    <p:sldId id="380" r:id="rId37"/>
    <p:sldId id="381" r:id="rId38"/>
    <p:sldId id="382" r:id="rId39"/>
    <p:sldId id="354" r:id="rId40"/>
    <p:sldId id="355" r:id="rId41"/>
    <p:sldId id="356" r:id="rId42"/>
    <p:sldId id="357" r:id="rId43"/>
    <p:sldId id="365" r:id="rId44"/>
    <p:sldId id="366" r:id="rId45"/>
    <p:sldId id="367" r:id="rId46"/>
    <p:sldId id="368" r:id="rId47"/>
    <p:sldId id="375" r:id="rId48"/>
    <p:sldId id="358" r:id="rId49"/>
    <p:sldId id="359" r:id="rId50"/>
    <p:sldId id="383" r:id="rId51"/>
    <p:sldId id="360" r:id="rId52"/>
    <p:sldId id="369" r:id="rId53"/>
    <p:sldId id="370" r:id="rId54"/>
    <p:sldId id="371" r:id="rId55"/>
    <p:sldId id="372" r:id="rId56"/>
    <p:sldId id="374" r:id="rId57"/>
    <p:sldId id="258" r:id="rId58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81585" autoAdjust="0"/>
  </p:normalViewPr>
  <p:slideViewPr>
    <p:cSldViewPr>
      <p:cViewPr varScale="1">
        <p:scale>
          <a:sx n="108" d="100"/>
          <a:sy n="108" d="100"/>
        </p:scale>
        <p:origin x="-90" y="-234"/>
      </p:cViewPr>
      <p:guideLst>
        <p:guide orient="horz" pos="42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75" d="100"/>
          <a:sy n="75" d="100"/>
        </p:scale>
        <p:origin x="-2238" y="-246"/>
      </p:cViewPr>
      <p:guideLst>
        <p:guide orient="horz" pos="3127"/>
        <p:guide pos="4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62320" y="9414122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BAC8C890-231A-4ABA-B911-489C84A2D6F2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pic>
        <p:nvPicPr>
          <p:cNvPr id="34819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may not be reproduced, copied, circulated and/or distributed nor quoted without prior written approval from Atos.</a:t>
            </a:r>
            <a:endParaRPr lang="nl-NL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9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nl-NL" noProof="0" dirty="0" smtClean="0"/>
              <a:t>²</a:t>
            </a:r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62320" y="9287183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fld id="{19FB5CC7-CF4C-4259-9963-8C7454471E68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sp>
        <p:nvSpPr>
          <p:cNvPr id="10" name="AddNotifier#3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may not be reproduced, copied, circulated and/or distributed nor quoted without prior written approval from Atos.</a:t>
            </a:r>
            <a:endParaRPr lang="nl-NL" sz="500" dirty="0">
              <a:latin typeface="+mn-lt"/>
              <a:cs typeface="+mn-cs"/>
            </a:endParaRPr>
          </a:p>
        </p:txBody>
      </p:sp>
      <p:pic>
        <p:nvPicPr>
          <p:cNvPr id="29702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D66025-46DB-4C81-8199-224D95CF9B92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F42B88-4333-4CFC-91C1-A76D43369AC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nl-NL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8F21F6-FC3F-4D98-BCDA-5B02A88D7C37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nl-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DE8B-3AFE-44B4-9FEA-0E73BBDFF0D9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nl-N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C038D-D797-497C-83EC-84F4EEDA622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nl-N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32183-1959-48F3-9651-80281796378E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9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4023F-D908-44A7-869F-693F4166458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47A9-3051-4523-91FE-00CEBC8D1D6F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8B27-1E5D-4006-A832-9A4880269256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5C1C-7DEE-4291-BA8D-1A9A4992EF6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24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C19C-CB8C-4840-8C4E-0FA7C0846D9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272E2-E61E-4B4C-9BDC-61A11A50A37B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79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705B-4813-403A-8482-B18DE5CFC439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7F9E-9E0D-4377-8646-C355A8EF64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3DB86-5914-473B-9311-97C1A6D49E8B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75B57-E784-4C78-B93B-8E67B6C0725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065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56861-46E0-44E1-BCAA-473E9CC2995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014C1-A09A-4F7E-928F-543CCFA6DB3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09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622EB-7CCB-4466-9D2B-804445A5242D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202F-EE06-49EB-AD0C-59D9C795E40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35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dirty="0" smtClean="0">
                <a:ea typeface="Verdana" pitchFamily="34" charset="0"/>
                <a:cs typeface="Verdana" pitchFamily="34" charset="0"/>
              </a:rPr>
              <a:t>23-10-2013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1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4605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8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A3101-E34C-444D-892F-3D4F8F3FE567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88752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07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8C92-44E9-4ACC-9A1C-4D2551238357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26DCD-A1AA-448C-A0FA-0EFFACC7F0D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E69DF-E38D-4822-8433-69CECB94B694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352D-7D0E-4303-9882-C3456F0841E7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3FE4-F1FA-4E34-9001-6ECB24618A3E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0CC9-0870-4837-A3CF-A713D0D4CDB0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7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EE8C-7310-453B-979D-FF8BB63217A8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E5FC-EE8F-4751-9B5F-0672D7E98F6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5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B5A50-4966-4003-B3AC-4A9622B71CB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8675-57C0-45C7-AC4C-D97E15D422D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68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D9BB-0083-4093-B373-A0B81B264F04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B194-FF20-47B9-981D-86406FA276E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2500-7AC5-4412-9246-CAE15B501F45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D769-A179-4683-915F-BC05543F73A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50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E928-B0DC-4A34-A65A-C92651349A9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36126-44D4-4E08-A319-6E8072A7254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56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60DA-C473-4A51-8EBF-0BA648786CDC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1AFD-3C0A-4569-A52A-B2956D22E84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29349-2F83-4B2D-86D4-AB76EBAC9B1F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5BC4-5F0B-44BC-8B20-7FC5366D94EE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C7782-A05A-47C5-A381-BFA2D7B57425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40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7AB84-BCB3-4712-BC71-ABE92AED4050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387D-14E0-4535-97DF-D843744D46E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AB99-08CD-41AF-B442-540D21EF1DCC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3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DA7C1-7593-48C1-A15A-FD9D24F4854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E614D-0D92-440C-A3D7-03BB2EA26CD2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F2A5C-9669-4AF8-A8F1-65DDD623AEF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678A-21FC-4505-BA14-CEA4C6C9A6B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51E55-E1EE-4BBC-B930-45A1C89BD878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977F1-7C2C-4414-94B1-151E116DD6A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4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EF95-A1BB-4FA6-8073-46FAC3F268DC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A893-CF5A-42A2-B1CF-81434F1743A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29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23-10-2013| Saeid Mirzaei | © For internal use </a:t>
            </a:r>
          </a:p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SDCO - </a:t>
            </a:r>
            <a:r>
              <a:rPr lang="en-US" sz="1000" dirty="0" err="1" smtClean="0">
                <a:ea typeface="Verdana" pitchFamily="34" charset="0"/>
                <a:cs typeface="Verdana" pitchFamily="34" charset="0"/>
              </a:rPr>
              <a:t>Worldline</a:t>
            </a:r>
            <a:endParaRPr lang="nl-NL" sz="1000" dirty="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083997-E68E-401C-AA77-890283E03F33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629780-8AA2-4B82-AF62-C08352358E6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A1A5E549-0A8E-4BA3-95AE-85B1B497C6D9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39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       | dd-mm-yyyy | Author | © For internal use </a:t>
            </a:r>
          </a:p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GBU | Division | Department </a:t>
            </a:r>
            <a:endParaRPr lang="nl-NL" sz="100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409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6DE2F-B883-446B-B4CE-9274F03F9DE7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513DC-B275-4789-A17B-967CC63AA5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hrome.google.com/webstore/detail/ripple-emulator-beta/geelfhphabnejjhdalkjhgipohgpdnoc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cordova.io/#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rdova-plugin-splashscre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network-information" TargetMode="External"/><Relationship Id="rId4" Type="http://schemas.openxmlformats.org/officeDocument/2006/relationships/hyperlink" Target="https://github.com/apache/cordova-plugin-geoloc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geoloc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network-inform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got5/ngCordova-de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ngcordov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t.apache.org/bindownload.cgi" TargetMode="External"/><Relationship Id="rId5" Type="http://schemas.openxmlformats.org/officeDocument/2006/relationships/hyperlink" Target="http://nodejs.org/" TargetMode="External"/><Relationship Id="rId4" Type="http://schemas.openxmlformats.org/officeDocument/2006/relationships/hyperlink" Target="http://developer.android.com/sdk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://famo.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encha.com/products/touch/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docs/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hyperlink" Target="http://ionicons.com/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://codepen.io/ionic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gular-google-maps.org/" TargetMode="External"/><Relationship Id="rId5" Type="http://schemas.openxmlformats.org/officeDocument/2006/relationships/hyperlink" Target="https://github.com/angular/bower-angular-resource" TargetMode="External"/><Relationship Id="rId4" Type="http://schemas.openxmlformats.org/officeDocument/2006/relationships/hyperlink" Target="https://github.com/driftyco/ioni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-ui/ui-router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jpeg"/><Relationship Id="rId4" Type="http://schemas.openxmlformats.org/officeDocument/2006/relationships/hyperlink" Target="https://github.com/angular-ui/ui-route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onicon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api/service/$ionicPopu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://ionicframework.com/docs/api/service/$ionicLoadin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geolocation" TargetMode="Externa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e.gens@worldline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uild.phonega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roxy:3128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://ant.apache.org/bindownload.cg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hyperlink" Target="http://developer.android.com/sdk/index.html#download" TargetMode="External"/><Relationship Id="rId4" Type="http://schemas.openxmlformats.org/officeDocument/2006/relationships/hyperlink" Target="http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5936" y="4653136"/>
            <a:ext cx="1152128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9612" y="1484784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Training </a:t>
            </a:r>
          </a:p>
          <a:p>
            <a:pPr algn="ctr"/>
            <a:r>
              <a:rPr lang="fr-FR" sz="4000" b="1" dirty="0" smtClean="0"/>
              <a:t>Phone Gap / Cordova</a:t>
            </a:r>
            <a:endParaRPr lang="fr-FR" sz="4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779912" y="46531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8ACAEAD-A874-4892-91A9-1F437F7B0E16}" type="datetime1">
              <a:rPr lang="fr-FR" sz="1100" i="1" smtClean="0"/>
              <a:t>06/08/2014</a:t>
            </a:fld>
            <a:endParaRPr lang="fr-FR" sz="11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879812" y="5229200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By </a:t>
            </a:r>
            <a:r>
              <a:rPr lang="fr-FR" sz="1400" b="1" dirty="0" smtClean="0"/>
              <a:t>S.D.C.O</a:t>
            </a:r>
          </a:p>
          <a:p>
            <a:pPr algn="ctr"/>
            <a:r>
              <a:rPr lang="fr-FR" sz="1200" dirty="0" smtClean="0"/>
              <a:t>Team : </a:t>
            </a:r>
            <a:r>
              <a:rPr lang="fr-FR" sz="1200" b="1" dirty="0" smtClean="0"/>
              <a:t>Web &amp; Mobile Framework</a:t>
            </a:r>
            <a:endParaRPr lang="fr-FR" sz="12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84" y="2970914"/>
            <a:ext cx="2733445" cy="15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1026" name="Picture 2" descr="D:\Utilisateurs\A577163\Pictures\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1" y="3072213"/>
            <a:ext cx="7754115" cy="28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latin typeface="Calibri" panose="020F0502020204030204" pitchFamily="34" charset="0"/>
              </a:rPr>
              <a:t>Config.xml</a:t>
            </a:r>
            <a:endParaRPr lang="fr-FR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1710100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Important file– Cordova </a:t>
            </a:r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without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this</a:t>
            </a:r>
            <a:r>
              <a:rPr lang="fr-FR" sz="1600" dirty="0" smtClean="0">
                <a:latin typeface="Calibri" panose="020F050202020403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Application configuration :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-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Ofen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m</a:t>
            </a:r>
            <a:r>
              <a:rPr lang="fr-FR" sz="1600" dirty="0" err="1" smtClean="0">
                <a:latin typeface="Calibri" panose="020F0502020204030204" pitchFamily="34" charset="0"/>
              </a:rPr>
              <a:t>odify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each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Localhost</a:t>
            </a:r>
            <a:r>
              <a:rPr lang="fr-FR" b="1" i="1" dirty="0" smtClean="0"/>
              <a:t> server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2829413" y="1315269"/>
            <a:ext cx="36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If </a:t>
            </a:r>
            <a:r>
              <a:rPr lang="fr-FR" dirty="0" err="1" smtClean="0">
                <a:latin typeface="Calibri" panose="020F0502020204030204" pitchFamily="34" charset="0"/>
              </a:rPr>
              <a:t>you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want</a:t>
            </a:r>
            <a:r>
              <a:rPr lang="fr-FR" dirty="0" smtClean="0">
                <a:latin typeface="Calibri" panose="020F0502020204030204" pitchFamily="34" charset="0"/>
              </a:rPr>
              <a:t> to </a:t>
            </a:r>
            <a:r>
              <a:rPr lang="fr-FR" dirty="0" err="1" smtClean="0">
                <a:latin typeface="Calibri" panose="020F0502020204030204" pitchFamily="34" charset="0"/>
              </a:rPr>
              <a:t>work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locally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7" name="Virage 6"/>
          <p:cNvSpPr/>
          <p:nvPr/>
        </p:nvSpPr>
        <p:spPr>
          <a:xfrm rot="10800000" flipH="1">
            <a:off x="3261461" y="1684601"/>
            <a:ext cx="432048" cy="31939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37525" y="169151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Use </a:t>
            </a:r>
            <a:r>
              <a:rPr lang="fr-FR" b="1" dirty="0" err="1" smtClean="0">
                <a:latin typeface="Calibri" panose="020F0502020204030204" pitchFamily="34" charset="0"/>
              </a:rPr>
              <a:t>NodeJS</a:t>
            </a:r>
            <a:r>
              <a:rPr lang="fr-FR" b="1" dirty="0" smtClean="0">
                <a:latin typeface="Calibri" panose="020F0502020204030204" pitchFamily="34" charset="0"/>
              </a:rPr>
              <a:t> server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8043" y="4876788"/>
            <a:ext cx="375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Launch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N</a:t>
            </a:r>
            <a:r>
              <a:rPr lang="fr-FR" sz="1400" b="1" dirty="0" err="1" smtClean="0">
                <a:latin typeface="Calibri" panose="020F0502020204030204" pitchFamily="34" charset="0"/>
              </a:rPr>
              <a:t>odeJS</a:t>
            </a:r>
            <a:r>
              <a:rPr lang="fr-FR" sz="1400" b="1" dirty="0" smtClean="0">
                <a:latin typeface="Calibri" panose="020F0502020204030204" pitchFamily="34" charset="0"/>
              </a:rPr>
              <a:t> server </a:t>
            </a:r>
            <a:r>
              <a:rPr lang="fr-FR" sz="1400" dirty="0" smtClean="0">
                <a:latin typeface="Calibri" panose="020F0502020204030204" pitchFamily="34" charset="0"/>
              </a:rPr>
              <a:t>: « </a:t>
            </a:r>
            <a:r>
              <a:rPr lang="fr-FR" sz="1400" i="1" dirty="0" err="1" smtClean="0">
                <a:latin typeface="Calibri" panose="020F0502020204030204" pitchFamily="34" charset="0"/>
              </a:rPr>
              <a:t>node</a:t>
            </a:r>
            <a:r>
              <a:rPr lang="fr-FR" sz="1400" i="1" dirty="0" smtClean="0">
                <a:latin typeface="Calibri" panose="020F0502020204030204" pitchFamily="34" charset="0"/>
              </a:rPr>
              <a:t> server.js »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3880" y="5415027"/>
            <a:ext cx="148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 err="1" smtClean="0">
                <a:latin typeface="Calibri" panose="020F0502020204030204" pitchFamily="34" charset="0"/>
              </a:rPr>
              <a:t>Example</a:t>
            </a:r>
            <a:r>
              <a:rPr lang="fr-FR" sz="1000" i="1" dirty="0" smtClean="0">
                <a:latin typeface="Calibri" panose="020F0502020204030204" pitchFamily="34" charset="0"/>
              </a:rPr>
              <a:t> server.js</a:t>
            </a:r>
            <a:endParaRPr lang="fr-FR" sz="1000" i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2722411"/>
            <a:ext cx="394604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/** * </a:t>
            </a:r>
            <a:r>
              <a:rPr lang="fr-FR" sz="1400" b="1" dirty="0" err="1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server for Worldline TechForum 2014 </a:t>
            </a:r>
            <a:r>
              <a:rPr lang="fr-FR" sz="1400" b="1" dirty="0" smtClean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*/</a:t>
            </a:r>
          </a:p>
          <a:p>
            <a:r>
              <a:rPr lang="fr-FR" sz="1400" i="1" dirty="0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 =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require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');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= 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maxAge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= 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31557600000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express.compress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express.bodyParser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express.methodOverride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</a:t>
            </a:r>
            <a:r>
              <a:rPr lang="fr-FR" sz="1400" i="1" dirty="0" err="1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static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app.get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('/*', </a:t>
            </a:r>
            <a:r>
              <a:rPr lang="fr-FR" sz="1400" i="1" dirty="0" err="1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function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req,res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	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res.sendfile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'/index.html'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app.listen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console.log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on port 3000'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94442" y="281518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in </a:t>
            </a:r>
            <a:r>
              <a:rPr lang="fr-FR" sz="1400" b="1" dirty="0" err="1" smtClean="0">
                <a:latin typeface="Calibri" panose="020F0502020204030204" pitchFamily="34" charset="0"/>
              </a:rPr>
              <a:t>package.json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442" y="3122965"/>
            <a:ext cx="394604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devDependencies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express": "^3.4.8",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karma": "^0.12.16"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8686" y="2381979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4442" y="4458598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8686" y="5190291"/>
            <a:ext cx="397755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server.js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Connect.multipart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will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removed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3.0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on port 3000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8686" y="207420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9552" y="411480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245351" y="1412776"/>
            <a:ext cx="27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launch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576" y="1700808"/>
            <a:ext cx="319472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Ripple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emultor</a:t>
            </a:r>
            <a:r>
              <a:rPr lang="fr-FR" sz="1600" dirty="0" smtClean="0">
                <a:latin typeface="Calibri" panose="020F0502020204030204" pitchFamily="34" charset="0"/>
              </a:rPr>
              <a:t> :  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Google Chrome extension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Emule a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r>
              <a:rPr lang="fr-FR" sz="1400" dirty="0" smtClean="0">
                <a:latin typeface="Calibri" panose="020F0502020204030204" pitchFamily="34" charset="0"/>
              </a:rPr>
              <a:t> environnement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Mainly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visual</a:t>
            </a:r>
            <a:r>
              <a:rPr lang="fr-FR" sz="1400" dirty="0" smtClean="0">
                <a:latin typeface="Calibri" panose="020F0502020204030204" pitchFamily="34" charset="0"/>
              </a:rPr>
              <a:t>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Old and not </a:t>
            </a:r>
            <a:r>
              <a:rPr lang="fr-FR" sz="1400" dirty="0" err="1" smtClean="0">
                <a:latin typeface="Calibri" panose="020F0502020204030204" pitchFamily="34" charset="0"/>
              </a:rPr>
              <a:t>updated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N</a:t>
            </a:r>
            <a:r>
              <a:rPr lang="fr-FR" sz="1400" dirty="0" err="1" smtClean="0">
                <a:latin typeface="Calibri" panose="020F0502020204030204" pitchFamily="34" charset="0"/>
              </a:rPr>
              <a:t>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	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Need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ip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54" y="1597442"/>
            <a:ext cx="4520713" cy="32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5144" y="3933056"/>
            <a:ext cx="32932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 best </a:t>
            </a:r>
            <a:r>
              <a:rPr lang="fr-FR" sz="1600" dirty="0" err="1" smtClean="0">
                <a:latin typeface="Calibri" panose="020F0502020204030204" pitchFamily="34" charset="0"/>
              </a:rPr>
              <a:t>choice</a:t>
            </a:r>
            <a:r>
              <a:rPr lang="fr-FR" sz="1600" dirty="0" smtClean="0">
                <a:latin typeface="Calibri" panose="020F0502020204030204" pitchFamily="34" charset="0"/>
              </a:rPr>
              <a:t> :</a:t>
            </a:r>
            <a:endParaRPr lang="fr-FR" sz="1600" dirty="0">
              <a:latin typeface="Calibri" panose="020F0502020204030204" pitchFamily="34" charset="0"/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a real </a:t>
            </a:r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device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IMG_20140703_1007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25" y="4509120"/>
            <a:ext cx="2039881" cy="15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4517" y="4925851"/>
            <a:ext cx="278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Calibri" panose="020F0502020204030204" pitchFamily="34" charset="0"/>
              </a:rPr>
              <a:t>Ripple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7837" y="5172072"/>
            <a:ext cx="4372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latin typeface="Calibri" panose="020F0502020204030204" pitchFamily="34" charset="0"/>
                <a:hlinkClick r:id="rId5"/>
              </a:rPr>
              <a:t>https://chrome.google.com/webstore/detail/ripple-emulator-beta/geelfhphabnejjhdalkjhgipohgpdnoc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7038855" y="87230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http://plugins.cordova.io/#/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79912" y="5589961"/>
            <a:ext cx="430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Possible to </a:t>
            </a:r>
            <a:r>
              <a:rPr lang="fr-FR" i="1" dirty="0" err="1" smtClean="0"/>
              <a:t>create</a:t>
            </a:r>
            <a:r>
              <a:rPr lang="fr-FR" i="1" dirty="0" smtClean="0"/>
              <a:t> </a:t>
            </a:r>
            <a:r>
              <a:rPr lang="fr-FR" i="1" dirty="0" err="1" smtClean="0"/>
              <a:t>your</a:t>
            </a:r>
            <a:r>
              <a:rPr lang="fr-FR" i="1" dirty="0" smtClean="0"/>
              <a:t> plugins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926519" y="172619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API plugin Cordova 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plu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22" y="2127970"/>
            <a:ext cx="1771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23345" y="1924554"/>
            <a:ext cx="2880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269 plugins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Network-information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Dialogs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Splashscreen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Geolocalisation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Globalization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StatusBar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…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564" y="2128535"/>
            <a:ext cx="3293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Use a </a:t>
            </a:r>
            <a:r>
              <a:rPr lang="fr-FR" i="1" dirty="0" err="1">
                <a:latin typeface="Calibri" panose="020F0502020204030204" pitchFamily="34" charset="0"/>
              </a:rPr>
              <a:t>d</a:t>
            </a:r>
            <a:r>
              <a:rPr lang="fr-FR" i="1" dirty="0" err="1" smtClean="0">
                <a:latin typeface="Calibri" panose="020F0502020204030204" pitchFamily="34" charset="0"/>
              </a:rPr>
              <a:t>evice</a:t>
            </a:r>
            <a:r>
              <a:rPr lang="fr-FR" i="1" dirty="0" smtClean="0">
                <a:latin typeface="Calibri" panose="020F0502020204030204" pitchFamily="34" charset="0"/>
              </a:rPr>
              <a:t> native </a:t>
            </a:r>
            <a:r>
              <a:rPr lang="fr-FR" i="1" dirty="0" err="1" smtClean="0">
                <a:latin typeface="Calibri" panose="020F0502020204030204" pitchFamily="34" charset="0"/>
              </a:rPr>
              <a:t>functionnality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cordova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571146" y="47251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57812" y="54698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Plugin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1232" y="4255623"/>
            <a:ext cx="362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How to call a camera, </a:t>
            </a:r>
            <a:r>
              <a:rPr lang="fr-FR" sz="1600" dirty="0" smtClean="0">
                <a:latin typeface="Calibri" panose="020F0502020204030204" pitchFamily="34" charset="0"/>
              </a:rPr>
              <a:t>GPS… </a:t>
            </a:r>
            <a:r>
              <a:rPr lang="fr-FR" sz="1600" dirty="0">
                <a:latin typeface="Calibri" panose="020F0502020204030204" pitchFamily="34" charset="0"/>
              </a:rPr>
              <a:t>in </a:t>
            </a: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4662" y="1403484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Installation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Fetching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plugin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via 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registry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Installing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for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926374" y="3559752"/>
            <a:ext cx="372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Calibri" panose="020F0502020204030204" pitchFamily="34" charset="0"/>
              </a:rPr>
              <a:t>Consult</a:t>
            </a:r>
            <a:r>
              <a:rPr lang="fr-FR" sz="1400" i="1" dirty="0" smtClean="0">
                <a:latin typeface="Calibri" panose="020F0502020204030204" pitchFamily="34" charset="0"/>
              </a:rPr>
              <a:t> documentation to use plugin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830131" y="2752784"/>
            <a:ext cx="391777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now</a:t>
            </a:r>
            <a:r>
              <a:rPr lang="fr-FR" sz="1400" dirty="0" smtClean="0">
                <a:latin typeface="Calibri" panose="020F0502020204030204" pitchFamily="34" charset="0"/>
              </a:rPr>
              <a:t> use </a:t>
            </a:r>
            <a:r>
              <a:rPr lang="fr-FR" sz="1400" dirty="0" err="1" smtClean="0">
                <a:latin typeface="Calibri" panose="020F0502020204030204" pitchFamily="34" charset="0"/>
              </a:rPr>
              <a:t>it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endParaRPr lang="fr-FR" sz="140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navigator.notification.vibrate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(time)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35692" y="4005064"/>
            <a:ext cx="657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plugin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worldline</a:t>
            </a:r>
            <a:r>
              <a:rPr lang="fr-FR" sz="1600" dirty="0" smtClean="0">
                <a:latin typeface="Calibri" panose="020F0502020204030204" pitchFamily="34" charset="0"/>
              </a:rPr>
              <a:t> proxy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4662" y="4293096"/>
            <a:ext cx="4788695" cy="16888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Donwload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.zip plugin file on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Github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. For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example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3"/>
              </a:rPr>
              <a:t>https://github.com/apache/cordova-plugin-splashscreen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4"/>
              </a:rPr>
              <a:t>https://github.com/apache/cordova-plugin-geolocation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5"/>
              </a:rPr>
              <a:t>https://github.com/apache/cordova-plugin-network-information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Extracts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and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install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plugins</a:t>
            </a: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geolocation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splashscreen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pic>
        <p:nvPicPr>
          <p:cNvPr id="1026" name="Picture 2" descr="D:\Utilisateurs\A577163\Pictures\code_gps_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916832"/>
            <a:ext cx="52673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4676" y="1547500"/>
            <a:ext cx="22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GPS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>
                <a:latin typeface="Calibri" panose="020F0502020204030204" pitchFamily="34" charset="0"/>
              </a:rPr>
              <a:t>With</a:t>
            </a:r>
            <a:r>
              <a:rPr lang="fr-FR" sz="1600" i="1" dirty="0" smtClean="0">
                <a:latin typeface="Calibri" panose="020F0502020204030204" pitchFamily="34" charset="0"/>
              </a:rPr>
              <a:t> AngularJS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</a:t>
            </a:r>
            <a:r>
              <a:rPr lang="fr-FR" sz="1600" i="1" dirty="0" err="1" smtClean="0">
                <a:latin typeface="Calibri" panose="020F0502020204030204" pitchFamily="34" charset="0"/>
              </a:rPr>
              <a:t>Apply</a:t>
            </a:r>
            <a:r>
              <a:rPr lang="fr-FR" sz="1600" i="1" dirty="0" smtClean="0">
                <a:latin typeface="Calibri" panose="020F0502020204030204" pitchFamily="34" charset="0"/>
              </a:rPr>
              <a:t>() for update interface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895375" y="3702769"/>
            <a:ext cx="1152128" cy="37865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https://github.com/apache/cordova-plugin-geolocation/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916832"/>
            <a:ext cx="248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Demo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A</a:t>
            </a:r>
            <a:r>
              <a:rPr lang="fr-FR" sz="1600" dirty="0" smtClean="0">
                <a:latin typeface="Calibri" panose="020F0502020204030204" pitchFamily="34" charset="0"/>
              </a:rPr>
              <a:t>ngularJS : 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 JavaScript Framework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Utilisateurs\A577163\Pictures\connection pluging 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72" y="1340768"/>
            <a:ext cx="5223804" cy="46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7407" y="2095741"/>
            <a:ext cx="22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network Information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Good Practice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Angular Service to call </a:t>
            </a:r>
            <a:r>
              <a:rPr lang="fr-FR" sz="1600" i="1" dirty="0" err="1" smtClean="0">
                <a:latin typeface="Calibri" panose="020F0502020204030204" pitchFamily="34" charset="0"/>
              </a:rPr>
              <a:t>this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fonctionality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751062" y="1628800"/>
            <a:ext cx="812826" cy="241034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https://github.com/apache/cordova-plugin-network-information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020" y="5455361"/>
            <a:ext cx="294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</a:rPr>
              <a:t>iOS and Windows Phone </a:t>
            </a:r>
            <a:r>
              <a:rPr lang="en-US" sz="1200" dirty="0">
                <a:latin typeface="Calibri" panose="020F0502020204030204" pitchFamily="34" charset="0"/>
              </a:rPr>
              <a:t>can't detect the type of cellular network connection.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906" y="4307596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Only IOS and </a:t>
            </a:r>
          </a:p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Windows Phone</a:t>
            </a:r>
            <a:endParaRPr lang="fr-FR" sz="10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7473607" y="4507651"/>
            <a:ext cx="532597" cy="1813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451428" y="4723095"/>
            <a:ext cx="576956" cy="14606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Ng-Cordova</a:t>
            </a:r>
            <a:endParaRPr lang="fr-FR" b="1" i="1" dirty="0"/>
          </a:p>
        </p:txBody>
      </p:sp>
      <p:sp>
        <p:nvSpPr>
          <p:cNvPr id="6" name="Rectangle 5"/>
          <p:cNvSpPr/>
          <p:nvPr/>
        </p:nvSpPr>
        <p:spPr>
          <a:xfrm>
            <a:off x="2123728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2"/>
              </a:rPr>
              <a:t>https://github.com/got5/ngCordova-demo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9" y="2280563"/>
            <a:ext cx="2000529" cy="20005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958" y="155679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App Ng-Cordova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Cordova with the power of AngularJS</a:t>
            </a: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7" y="50234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4"/>
              </a:rPr>
              <a:t>http://ngcordova.com/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25551" y="482235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Official </a:t>
            </a:r>
            <a:r>
              <a:rPr lang="fr-FR" sz="1400" dirty="0" err="1" smtClean="0">
                <a:latin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25452" y="5521825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Demo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by S.D.C.O – Web &amp; Mobile Framework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67944" y="321297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Version Alpha v0.1.3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There not all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Easy</a:t>
            </a:r>
            <a:r>
              <a:rPr lang="fr-FR" sz="1400" dirty="0" smtClean="0">
                <a:latin typeface="Calibri" panose="020F0502020204030204" pitchFamily="34" charset="0"/>
              </a:rPr>
              <a:t> to use a </a:t>
            </a:r>
            <a:r>
              <a:rPr lang="fr-FR" sz="1400" dirty="0" err="1" smtClean="0">
                <a:latin typeface="Calibri" panose="020F0502020204030204" pitchFamily="34" charset="0"/>
              </a:rPr>
              <a:t>simply</a:t>
            </a:r>
            <a:r>
              <a:rPr lang="fr-FR" sz="1400" dirty="0" smtClean="0">
                <a:latin typeface="Calibri" panose="020F0502020204030204" pitchFamily="34" charset="0"/>
              </a:rPr>
              <a:t> plugin 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67944" y="2084543"/>
            <a:ext cx="468052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</a:rPr>
              <a:t>ngCordova</a:t>
            </a:r>
            <a:r>
              <a:rPr lang="en-US" sz="1600" b="1" dirty="0">
                <a:latin typeface="Calibri" panose="020F0502020204030204" pitchFamily="34" charset="0"/>
              </a:rPr>
              <a:t> is a set of AngularJS extensions on top of the Cordova API to make it easier to build, test, and deploy Cordova apps with AngularJS.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32"/>
          <p:cNvSpPr/>
          <p:nvPr/>
        </p:nvSpPr>
        <p:spPr>
          <a:xfrm>
            <a:off x="5432567" y="2060848"/>
            <a:ext cx="3440847" cy="14865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3006914" y="1340768"/>
            <a:ext cx="3528392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You </a:t>
            </a:r>
            <a:r>
              <a:rPr lang="fr-FR" i="1" dirty="0" err="1" smtClean="0">
                <a:latin typeface="Calibri" panose="020F0502020204030204" pitchFamily="34" charset="0"/>
              </a:rPr>
              <a:t>app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should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be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signed</a:t>
            </a:r>
            <a:r>
              <a:rPr lang="fr-FR" i="1" dirty="0" smtClean="0">
                <a:latin typeface="Calibri" panose="020F0502020204030204" pitchFamily="34" charset="0"/>
              </a:rPr>
              <a:t> !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2780" y="3239593"/>
            <a:ext cx="401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It’s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very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easy</a:t>
            </a:r>
            <a:r>
              <a:rPr lang="fr-FR" sz="1400" b="1" dirty="0" smtClean="0">
                <a:latin typeface="Calibri" panose="020F0502020204030204" pitchFamily="34" charset="0"/>
              </a:rPr>
              <a:t> on Android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1846011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KeyStore</a:t>
            </a:r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Alias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Password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08874" y="222920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worldlineSDCO.keystore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>
            <a:endCxn id="23" idx="0"/>
          </p:cNvCxnSpPr>
          <p:nvPr/>
        </p:nvCxnSpPr>
        <p:spPr>
          <a:xfrm flipH="1">
            <a:off x="5914146" y="2725460"/>
            <a:ext cx="658119" cy="2923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6836149" y="2721758"/>
            <a:ext cx="126014" cy="2973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549546" y="2721758"/>
            <a:ext cx="72008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7913561" y="2747295"/>
            <a:ext cx="659329" cy="3085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4657" y="3017850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techforum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366660" y="304864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g-cordova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88343" y="302655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48417" y="2994885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20261343">
            <a:off x="5936172" y="26395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ZoneTexte 29"/>
          <p:cNvSpPr txBox="1"/>
          <p:nvPr/>
        </p:nvSpPr>
        <p:spPr>
          <a:xfrm rot="17813933">
            <a:off x="6530326" y="267198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ZoneTexte 30"/>
          <p:cNvSpPr txBox="1"/>
          <p:nvPr/>
        </p:nvSpPr>
        <p:spPr>
          <a:xfrm rot="4410828">
            <a:off x="7442490" y="261465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ZoneTexte 31"/>
          <p:cNvSpPr txBox="1"/>
          <p:nvPr/>
        </p:nvSpPr>
        <p:spPr>
          <a:xfrm rot="1350096">
            <a:off x="8034281" y="250981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01109" y="3339770"/>
            <a:ext cx="1754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latin typeface="Calibri" panose="020F0502020204030204" pitchFamily="34" charset="0"/>
              </a:rPr>
              <a:t>Keystore</a:t>
            </a:r>
            <a:r>
              <a:rPr lang="fr-FR" sz="800" dirty="0" smtClean="0">
                <a:latin typeface="Calibri" panose="020F0502020204030204" pitchFamily="34" charset="0"/>
              </a:rPr>
              <a:t> organisation</a:t>
            </a:r>
            <a:endParaRPr lang="fr-FR" sz="800" dirty="0">
              <a:latin typeface="Calibri" panose="020F0502020204030204" pitchFamily="34" charset="0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4" y="3633991"/>
            <a:ext cx="1813028" cy="101982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251520" y="346471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How to </a:t>
            </a: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Eclipse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1" y="3803268"/>
            <a:ext cx="4026863" cy="2336575"/>
          </a:xfrm>
          <a:prstGeom prst="rect">
            <a:avLst/>
          </a:prstGeom>
        </p:spPr>
      </p:pic>
      <p:sp>
        <p:nvSpPr>
          <p:cNvPr id="40" name="Flèche droite 39"/>
          <p:cNvSpPr/>
          <p:nvPr/>
        </p:nvSpPr>
        <p:spPr>
          <a:xfrm>
            <a:off x="4680271" y="5445224"/>
            <a:ext cx="1368152" cy="216024"/>
          </a:xfrm>
          <a:prstGeom prst="rightArrow">
            <a:avLst>
              <a:gd name="adj1" fmla="val 50000"/>
              <a:gd name="adj2" fmla="val 15601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303366" y="5060793"/>
            <a:ext cx="2401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Follow</a:t>
            </a:r>
            <a:r>
              <a:rPr lang="fr-FR" sz="1600" b="1" dirty="0" smtClean="0">
                <a:latin typeface="Calibri" panose="020F0502020204030204" pitchFamily="34" charset="0"/>
              </a:rPr>
              <a:t> 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07" y="1991995"/>
            <a:ext cx="998549" cy="867592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9552" y="1628800"/>
            <a:ext cx="8038288" cy="31085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A******\&gt;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keytool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genkey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-alias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keyalg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RSA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keysize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2048 -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validity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10000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Ressaisissez le nouveau mot de passe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Quels sont vos nom et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prÚnom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Maxime Gens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organisationnelle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SDCO - Web and Mobile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Est-ce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CN=Maxime Gens, OU=SDCO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O=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L=Seclin, ST=Nord-Pas-de-Calais, C=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[non]:  oui</a:t>
            </a:r>
          </a:p>
          <a:p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de la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pour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(appuyez sur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EntrÚe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s'il s'agit du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14663" y="476672"/>
            <a:ext cx="87487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Generate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keystore</a:t>
            </a:r>
            <a:r>
              <a:rPr lang="fr-FR" sz="1600" i="1" dirty="0" smtClean="0">
                <a:latin typeface="Calibri" panose="020F0502020204030204" pitchFamily="34" charset="0"/>
              </a:rPr>
              <a:t> on command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98101"/>
              </p:ext>
            </p:extLst>
          </p:nvPr>
        </p:nvGraphicFramePr>
        <p:xfrm>
          <a:off x="414663" y="5085184"/>
          <a:ext cx="8427461" cy="64008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6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keytool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genkey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-alias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helloworld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keyalg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RSA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worldlineSDCO.keystore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keysize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2048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validity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10000</a:t>
                      </a:r>
                      <a:endParaRPr lang="fr-FR" sz="1600" b="0" dirty="0">
                        <a:latin typeface="Shonar Bangla" panose="020B0502040204020203" pitchFamily="34" charset="0"/>
                        <a:cs typeface="Shonar Bangla" panose="020B0502040204020203" pitchFamily="34" charset="0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48712" cy="755650"/>
          </a:xfrm>
        </p:spPr>
        <p:txBody>
          <a:bodyPr/>
          <a:lstStyle/>
          <a:p>
            <a:r>
              <a:rPr lang="en-GB" dirty="0" smtClean="0"/>
              <a:t>I. About Information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824536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marL="269875" lvl="1" indent="0">
              <a:buNone/>
            </a:pPr>
            <a:r>
              <a:rPr lang="en-US" sz="1800" i="1" dirty="0" smtClean="0">
                <a:latin typeface="Calibri" panose="020F0502020204030204" pitchFamily="34" charset="0"/>
              </a:rPr>
              <a:t>Before please install on your computer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IDE (</a:t>
            </a:r>
            <a:r>
              <a:rPr lang="en-US" dirty="0" err="1" smtClean="0">
                <a:latin typeface="Calibri" panose="020F0502020204030204" pitchFamily="34" charset="0"/>
              </a:rPr>
              <a:t>WebStrom</a:t>
            </a:r>
            <a:r>
              <a:rPr lang="en-US" dirty="0" smtClean="0">
                <a:latin typeface="Calibri" panose="020F0502020204030204" pitchFamily="34" charset="0"/>
              </a:rPr>
              <a:t> :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http://www.jetbrains.com/webstorm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Eclipse </a:t>
            </a:r>
            <a:r>
              <a:rPr lang="en-US" dirty="0" smtClean="0">
                <a:latin typeface="Calibri" panose="020F0502020204030204" pitchFamily="34" charset="0"/>
              </a:rPr>
              <a:t>ADT </a:t>
            </a:r>
            <a:r>
              <a:rPr lang="en-US" dirty="0">
                <a:latin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hlinkClick r:id="rId4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4"/>
              </a:rPr>
              <a:t>developer.android.com/sdk/index.html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" panose="020F0502020204030204" pitchFamily="34" charset="0"/>
              </a:rPr>
              <a:t>NodeJS</a:t>
            </a:r>
            <a:r>
              <a:rPr lang="en-US" dirty="0">
                <a:latin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http</a:t>
            </a:r>
            <a:r>
              <a:rPr lang="en-US" dirty="0">
                <a:latin typeface="Calibri" panose="020F0502020204030204" pitchFamily="34" charset="0"/>
                <a:hlinkClick r:id="rId5"/>
              </a:rPr>
              <a:t>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nodejs.org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Ant </a:t>
            </a:r>
            <a:r>
              <a:rPr lang="en-US" dirty="0">
                <a:latin typeface="Calibri" panose="020F0502020204030204" pitchFamily="34" charset="0"/>
              </a:rPr>
              <a:t>: (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http://ant.apache.org/bindownload.cgi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11560" y="1484784"/>
            <a:ext cx="59766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Suject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Develop</a:t>
            </a:r>
            <a:r>
              <a:rPr lang="fr-FR" sz="1600" dirty="0" smtClean="0">
                <a:latin typeface="Calibri" panose="020F0502020204030204" pitchFamily="34" charset="0"/>
              </a:rPr>
              <a:t> mobile App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Cordova</a:t>
            </a:r>
          </a:p>
          <a:p>
            <a:r>
              <a:rPr lang="fr-FR" b="1" dirty="0" smtClean="0">
                <a:latin typeface="Calibri" panose="020F0502020204030204" pitchFamily="34" charset="0"/>
              </a:rPr>
              <a:t>Time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smtClean="0">
                <a:latin typeface="Calibri" panose="020F0502020204030204" pitchFamily="34" charset="0"/>
              </a:rPr>
              <a:t>One </a:t>
            </a:r>
            <a:r>
              <a:rPr lang="fr-FR" sz="1600" dirty="0" err="1" smtClean="0">
                <a:latin typeface="Calibri" panose="020F0502020204030204" pitchFamily="34" charset="0"/>
              </a:rPr>
              <a:t>day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HTML5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CSS3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– IOS</a:t>
            </a:r>
          </a:p>
          <a:p>
            <a:r>
              <a:rPr lang="fr-FR" b="1" dirty="0" err="1" smtClean="0">
                <a:latin typeface="Calibri" panose="020F0502020204030204" pitchFamily="34" charset="0"/>
              </a:rPr>
              <a:t>Prerequisites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K</a:t>
            </a:r>
            <a:r>
              <a:rPr lang="fr-FR" sz="1600" dirty="0" err="1" smtClean="0">
                <a:latin typeface="Calibri" panose="020F0502020204030204" pitchFamily="34" charset="0"/>
              </a:rPr>
              <a:t>nowledge</a:t>
            </a:r>
            <a:r>
              <a:rPr lang="fr-FR" sz="1600" dirty="0" smtClean="0">
                <a:latin typeface="Calibri" panose="020F0502020204030204" pitchFamily="34" charset="0"/>
              </a:rPr>
              <a:t> JavaScript (Framework AngularJS), HTML5 and CSS3.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Basic</a:t>
            </a:r>
            <a:r>
              <a:rPr lang="fr-FR" sz="1600" dirty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concepts in Android and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Have a running Android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or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5" name="Picture 2" descr="D:\Utilisateurs\A577163\Downloads\ioni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872687" cy="20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Sign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app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1628800"/>
            <a:ext cx="8038288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:\A******\Desktop&gt;jarsigner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verbose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techforum.apk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Enter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Passphrase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for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j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ar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signed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4663" y="3002876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Java 7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8496"/>
              </p:ext>
            </p:extLst>
          </p:nvPr>
        </p:nvGraphicFramePr>
        <p:xfrm>
          <a:off x="554994" y="3341430"/>
          <a:ext cx="7776864" cy="426720"/>
        </p:xfrm>
        <a:graphic>
          <a:graphicData uri="http://schemas.openxmlformats.org/drawingml/2006/table">
            <a:tbl>
              <a:tblPr/>
              <a:tblGrid>
                <a:gridCol w="333294"/>
                <a:gridCol w="7443570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200" b="0" i="0" dirty="0" err="1">
                          <a:effectLst/>
                          <a:latin typeface="Consolas"/>
                        </a:rPr>
                        <a:t>jarsigner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verbose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79513" y="3372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9552" y="3930804"/>
            <a:ext cx="79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endParaRPr lang="fr-FR" sz="16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7147"/>
              </p:ext>
            </p:extLst>
          </p:nvPr>
        </p:nvGraphicFramePr>
        <p:xfrm>
          <a:off x="508623" y="4269358"/>
          <a:ext cx="8427461" cy="51816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8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0" i="0" dirty="0">
                          <a:effectLst/>
                          <a:latin typeface="Consolas"/>
                        </a:rPr>
                        <a:t>jarsigner -verbose -sigalg SHA1withRSA -digestalg SHA1 -keystore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5780" y="5229200"/>
            <a:ext cx="7805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name_keystore.keystore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use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name_apk.apk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apk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&lt;alias&gt;</a:t>
            </a:r>
            <a:r>
              <a:rPr lang="fr-FR" sz="1400" dirty="0">
                <a:latin typeface="Calibri" panose="020F0502020204030204" pitchFamily="34" charset="0"/>
              </a:rPr>
              <a:t> : </a:t>
            </a:r>
            <a:r>
              <a:rPr lang="fr-FR" sz="1400" dirty="0" smtClean="0">
                <a:latin typeface="Calibri" panose="020F0502020204030204" pitchFamily="34" charset="0"/>
              </a:rPr>
              <a:t>key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21328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Develper</a:t>
            </a:r>
            <a:r>
              <a:rPr lang="fr-FR" b="1" dirty="0" smtClean="0">
                <a:latin typeface="Calibri" panose="020F0502020204030204" pitchFamily="34" charset="0"/>
              </a:rPr>
              <a:t> Certificat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37890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91952" y="2530534"/>
            <a:ext cx="373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on real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4352" y="4175303"/>
            <a:ext cx="451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Sign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Publish</a:t>
            </a:r>
            <a:r>
              <a:rPr lang="fr-FR" dirty="0" smtClean="0">
                <a:latin typeface="Calibri" panose="020F0502020204030204" pitchFamily="34" charset="0"/>
              </a:rPr>
              <a:t> on Apple Store or In-house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a official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Run</a:t>
            </a:r>
            <a:r>
              <a:rPr lang="fr-FR" dirty="0">
                <a:latin typeface="Calibri" panose="020F0502020204030204" pitchFamily="34" charset="0"/>
              </a:rPr>
              <a:t> Official version </a:t>
            </a:r>
            <a:r>
              <a:rPr lang="fr-FR" dirty="0" smtClean="0">
                <a:latin typeface="Calibri" panose="020F0502020204030204" pitchFamily="34" charset="0"/>
              </a:rPr>
              <a:t>on all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502188"/>
            <a:ext cx="3168481" cy="208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2141" y="1401316"/>
            <a:ext cx="5976664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alibri" panose="020F0502020204030204" pitchFamily="34" charset="0"/>
              </a:rPr>
              <a:t>You </a:t>
            </a:r>
            <a:r>
              <a:rPr lang="fr-FR" i="1" dirty="0" smtClean="0">
                <a:latin typeface="Calibri" panose="020F0502020204030204" pitchFamily="34" charset="0"/>
              </a:rPr>
              <a:t>have </a:t>
            </a:r>
            <a:r>
              <a:rPr lang="fr-FR" i="1" dirty="0" err="1" smtClean="0">
                <a:latin typeface="Calibri" panose="020F0502020204030204" pitchFamily="34" charset="0"/>
              </a:rPr>
              <a:t>two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>
                <a:latin typeface="Calibri" panose="020F0502020204030204" pitchFamily="34" charset="0"/>
              </a:rPr>
              <a:t>certificats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82089" y="1249747"/>
            <a:ext cx="72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sign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95" y="1619079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</a:rPr>
              <a:t>certificate</a:t>
            </a:r>
            <a:r>
              <a:rPr lang="fr-FR" sz="1600" dirty="0" smtClean="0">
                <a:latin typeface="Calibri" panose="020F0502020204030204" pitchFamily="34" charset="0"/>
              </a:rPr>
              <a:t>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>
                <a:latin typeface="Calibri" panose="020F0502020204030204" pitchFamily="34" charset="0"/>
              </a:rPr>
              <a:t>« 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Settings </a:t>
            </a:r>
            <a:r>
              <a:rPr lang="fr-FR" sz="1600" dirty="0" smtClean="0">
                <a:latin typeface="Calibri" panose="020F0502020204030204" pitchFamily="34" charset="0"/>
              </a:rPr>
              <a:t>» and «</a:t>
            </a:r>
            <a:r>
              <a:rPr lang="fr-FR" sz="1600" dirty="0">
                <a:latin typeface="Calibri" panose="020F0502020204030204" pitchFamily="34" charset="0"/>
              </a:rPr>
              <a:t> Code </a:t>
            </a:r>
            <a:r>
              <a:rPr lang="fr-FR" sz="1600" dirty="0" err="1">
                <a:latin typeface="Calibri" panose="020F0502020204030204" pitchFamily="34" charset="0"/>
              </a:rPr>
              <a:t>signing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r>
              <a:rPr lang="fr-FR" sz="1600" dirty="0"/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  <a:p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ios_code_sig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7" y="2054672"/>
            <a:ext cx="8130154" cy="40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348790"/>
            <a:ext cx="77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a « archive » by « Product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In « Windows » select « organiser » and « </a:t>
            </a:r>
            <a:r>
              <a:rPr lang="fr-FR" sz="1600" dirty="0" err="1" smtClean="0">
                <a:latin typeface="Calibri" panose="020F0502020204030204" pitchFamily="34" charset="0"/>
              </a:rPr>
              <a:t>Distribute</a:t>
            </a:r>
            <a:r>
              <a:rPr lang="fr-FR" sz="1600" dirty="0" smtClean="0">
                <a:latin typeface="Calibri" panose="020F0502020204030204" pitchFamily="34" charset="0"/>
              </a:rPr>
              <a:t> »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IPA</a:t>
            </a:r>
          </a:p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 IPA </a:t>
            </a:r>
            <a:r>
              <a:rPr lang="fr-FR" sz="1400" i="1" dirty="0" err="1" smtClean="0">
                <a:latin typeface="Calibri" panose="020F0502020204030204" pitchFamily="34" charset="0"/>
              </a:rPr>
              <a:t>is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binary</a:t>
            </a:r>
            <a:r>
              <a:rPr lang="fr-FR" sz="1400" i="1" dirty="0" smtClean="0">
                <a:latin typeface="Calibri" panose="020F0502020204030204" pitchFamily="34" charset="0"/>
              </a:rPr>
              <a:t> application ( </a:t>
            </a:r>
            <a:r>
              <a:rPr lang="fr-FR" sz="1400" i="1" dirty="0" err="1" smtClean="0">
                <a:latin typeface="Calibri" panose="020F0502020204030204" pitchFamily="34" charset="0"/>
              </a:rPr>
              <a:t>like</a:t>
            </a:r>
            <a:r>
              <a:rPr lang="fr-FR" sz="1400" i="1" dirty="0" smtClean="0">
                <a:latin typeface="Calibri" panose="020F0502020204030204" pitchFamily="34" charset="0"/>
              </a:rPr>
              <a:t> APK on Android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Pictures\ios_organi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91305"/>
            <a:ext cx="8385936" cy="2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7596336" y="3645024"/>
            <a:ext cx="1041120" cy="395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2060848"/>
            <a:ext cx="1008112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268760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method</a:t>
            </a:r>
            <a:r>
              <a:rPr lang="fr-FR" sz="1600" dirty="0" smtClean="0">
                <a:latin typeface="Calibri" panose="020F0502020204030204" pitchFamily="34" charset="0"/>
              </a:rPr>
              <a:t> of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Selection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profile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ios_choice_meth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6" y="1933565"/>
            <a:ext cx="3714387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Pictures\ios_choose_certific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9" y="1933565"/>
            <a:ext cx="3712126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4211960" y="3514033"/>
            <a:ext cx="441062" cy="1636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:\Utilisateurs\A577163\Pictures\ios_ip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0924"/>
            <a:ext cx="1166916" cy="8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73039" y="5431068"/>
            <a:ext cx="27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have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IPA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 smtClean="0"/>
              <a:t>Exercice</a:t>
            </a:r>
            <a:r>
              <a:rPr lang="en-GB" dirty="0" smtClean="0"/>
              <a:t> : </a:t>
            </a:r>
            <a:r>
              <a:rPr lang="fr-FR" dirty="0" smtClean="0"/>
              <a:t>Hello </a:t>
            </a:r>
            <a:r>
              <a:rPr lang="fr-FR" dirty="0" smtClean="0"/>
              <a:t>World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54" y="1356391"/>
            <a:ext cx="2514996" cy="47251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544" y="1556792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Steps</a:t>
            </a:r>
            <a:r>
              <a:rPr lang="fr-FR" b="1" dirty="0" smtClean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Run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i="1" dirty="0" smtClean="0">
                <a:latin typeface="Calibri" panose="020F0502020204030204" pitchFamily="34" charset="0"/>
              </a:rPr>
              <a:t>(Open </a:t>
            </a:r>
            <a:r>
              <a:rPr lang="fr-FR" sz="1400" i="1" dirty="0" err="1" smtClean="0">
                <a:latin typeface="Calibri" panose="020F0502020204030204" pitchFamily="34" charset="0"/>
              </a:rPr>
              <a:t>android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project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with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eclipse</a:t>
            </a:r>
            <a:r>
              <a:rPr lang="fr-FR" sz="1400" i="1" dirty="0" smtClean="0">
                <a:latin typeface="Calibri" panose="020F0502020204030204" pitchFamily="34" charset="0"/>
              </a:rPr>
              <a:t> and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emulator</a:t>
            </a:r>
            <a:r>
              <a:rPr lang="fr-FR" sz="1400" i="1" dirty="0" smtClean="0">
                <a:latin typeface="Calibri" panose="020F0502020204030204" pitchFamily="34" charset="0"/>
              </a:rPr>
              <a:t> or « </a:t>
            </a:r>
            <a:r>
              <a:rPr lang="fr-FR" sz="1400" i="1" dirty="0" err="1" smtClean="0">
                <a:latin typeface="Calibri" panose="020F0502020204030204" pitchFamily="34" charset="0"/>
              </a:rPr>
              <a:t>cordova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 »)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endParaRPr lang="fr-FR" sz="1600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467544" y="3735921"/>
            <a:ext cx="4054772" cy="1795892"/>
            <a:chOff x="499573" y="3809193"/>
            <a:chExt cx="4054772" cy="1795892"/>
          </a:xfrm>
        </p:grpSpPr>
        <p:grpSp>
          <p:nvGrpSpPr>
            <p:cNvPr id="9" name="Groupe 8"/>
            <p:cNvGrpSpPr/>
            <p:nvPr/>
          </p:nvGrpSpPr>
          <p:grpSpPr>
            <a:xfrm>
              <a:off x="521897" y="4104212"/>
              <a:ext cx="4032448" cy="1500873"/>
              <a:chOff x="756571" y="4007526"/>
              <a:chExt cx="4032448" cy="1500873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56571" y="4007526"/>
                <a:ext cx="403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real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device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 (or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emulator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fr-FR" sz="1600" dirty="0" smtClean="0">
                  <a:latin typeface="Calibri" panose="020F0502020204030204" pitchFamily="34" charset="0"/>
                </a:endParaRPr>
              </a:p>
              <a:p>
                <a:endParaRPr lang="fr-FR" sz="16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localhost</a:t>
                </a:r>
                <a:endParaRPr lang="fr-FR" sz="1600" dirty="0" smtClean="0">
                  <a:latin typeface="Calibri" panose="020F0502020204030204" pitchFamily="34" charset="0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3" y="5117496"/>
                <a:ext cx="1654358" cy="390903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4412400"/>
                <a:ext cx="1638529" cy="39058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499573" y="3809193"/>
              <a:ext cx="269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smtClean="0">
                  <a:latin typeface="Calibri" panose="020F0502020204030204" pitchFamily="34" charset="0"/>
                </a:rPr>
                <a:t>You </a:t>
              </a:r>
              <a:r>
                <a:rPr lang="fr-FR" i="1" dirty="0" err="1" smtClean="0">
                  <a:latin typeface="Calibri" panose="020F0502020204030204" pitchFamily="34" charset="0"/>
                </a:rPr>
                <a:t>can</a:t>
              </a:r>
              <a:r>
                <a:rPr lang="fr-FR" i="1" dirty="0" smtClean="0">
                  <a:latin typeface="Calibri" panose="020F0502020204030204" pitchFamily="34" charset="0"/>
                </a:rPr>
                <a:t> </a:t>
              </a:r>
              <a:r>
                <a:rPr lang="fr-FR" i="1" dirty="0" err="1" smtClean="0">
                  <a:latin typeface="Calibri" panose="020F0502020204030204" pitchFamily="34" charset="0"/>
                </a:rPr>
                <a:t>see</a:t>
              </a:r>
              <a:endParaRPr lang="fr-FR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/>
              <a:t>Exercice</a:t>
            </a:r>
            <a:r>
              <a:rPr lang="en-GB" dirty="0"/>
              <a:t> :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smtClean="0"/>
              <a:t>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918767" y="1196752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r>
              <a:rPr lang="fr-FR" i="1" dirty="0" smtClean="0">
                <a:latin typeface="Calibri" panose="020F0502020204030204" pitchFamily="34" charset="0"/>
              </a:rPr>
              <a:t> by </a:t>
            </a:r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Create</a:t>
            </a:r>
            <a:r>
              <a:rPr lang="fr-FR" i="1" dirty="0" smtClean="0">
                <a:latin typeface="Calibri" panose="020F0502020204030204" pitchFamily="34" charset="0"/>
              </a:rPr>
              <a:t> a plugin to </a:t>
            </a:r>
            <a:r>
              <a:rPr lang="fr-FR" i="1" dirty="0" err="1" smtClean="0">
                <a:latin typeface="Calibri" panose="020F0502020204030204" pitchFamily="34" charset="0"/>
              </a:rPr>
              <a:t>send</a:t>
            </a:r>
            <a:r>
              <a:rPr lang="fr-FR" i="1" dirty="0" smtClean="0">
                <a:latin typeface="Calibri" panose="020F0502020204030204" pitchFamily="34" charset="0"/>
              </a:rPr>
              <a:t> a sms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60727" y="1978714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There are </a:t>
            </a:r>
            <a:r>
              <a:rPr lang="fr-FR" sz="1600" dirty="0" err="1" smtClean="0">
                <a:latin typeface="Calibri" panose="020F0502020204030204" pitchFamily="34" charset="0"/>
              </a:rPr>
              <a:t>tree</a:t>
            </a:r>
            <a:r>
              <a:rPr lang="fr-FR" sz="1600" dirty="0" smtClean="0">
                <a:latin typeface="Calibri" panose="020F0502020204030204" pitchFamily="34" charset="0"/>
              </a:rPr>
              <a:t> files in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plugin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691680" y="2348880"/>
            <a:ext cx="1203398" cy="108012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427984" y="2329163"/>
            <a:ext cx="0" cy="1296144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228184" y="2329163"/>
            <a:ext cx="792088" cy="1099837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D:\Utilisateurs\A577163\Pictures\Sans ti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25307"/>
            <a:ext cx="1019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Utilisateurs\A577163\Pictures\Sans tit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209" y="3789040"/>
            <a:ext cx="9715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Utilisateurs\A577163\Pictures\Sans titr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2" y="3625307"/>
            <a:ext cx="847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379216" y="501317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Natid</a:t>
            </a:r>
            <a:r>
              <a:rPr lang="fr-FR" sz="1600" dirty="0" smtClean="0">
                <a:latin typeface="Calibri" panose="020F0502020204030204" pitchFamily="34" charset="0"/>
              </a:rPr>
              <a:t> code for Android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455876" y="5161275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JavaScript File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</a:t>
            </a:r>
            <a:r>
              <a:rPr lang="fr-FR" sz="1600" dirty="0" smtClean="0">
                <a:latin typeface="Calibri" panose="020F0502020204030204" pitchFamily="34" charset="0"/>
              </a:rPr>
              <a:t> to call natif code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37071" y="499218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Content information to </a:t>
            </a:r>
            <a:r>
              <a:rPr lang="fr-FR" sz="1600" dirty="0" err="1" smtClean="0">
                <a:latin typeface="Calibri" panose="020F0502020204030204" pitchFamily="34" charset="0"/>
              </a:rPr>
              <a:t>make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link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Java and 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70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539552" y="134510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</a:rPr>
              <a:t>P</a:t>
            </a:r>
            <a:r>
              <a:rPr lang="fr-FR" u="sng" dirty="0" smtClean="0">
                <a:latin typeface="Calibri" panose="020F0502020204030204" pitchFamily="34" charset="0"/>
              </a:rPr>
              <a:t>lugin.xm</a:t>
            </a:r>
            <a:r>
              <a:rPr lang="fr-FR" u="sng" dirty="0" smtClean="0"/>
              <a:t>l</a:t>
            </a:r>
            <a:endParaRPr lang="fr-FR" u="sng" dirty="0"/>
          </a:p>
        </p:txBody>
      </p:sp>
      <p:sp>
        <p:nvSpPr>
          <p:cNvPr id="4" name="Rectangle 3"/>
          <p:cNvSpPr/>
          <p:nvPr/>
        </p:nvSpPr>
        <p:spPr>
          <a:xfrm>
            <a:off x="539552" y="1916832"/>
            <a:ext cx="4752528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&lt;plugin </a:t>
            </a:r>
            <a:r>
              <a:rPr lang="fr-FR" sz="1200" dirty="0" err="1">
                <a:latin typeface="Calibri" panose="020F0502020204030204" pitchFamily="34" charset="0"/>
              </a:rPr>
              <a:t>xmlns</a:t>
            </a:r>
            <a:r>
              <a:rPr lang="fr-FR" sz="1200" dirty="0">
                <a:latin typeface="Calibri" panose="020F0502020204030204" pitchFamily="34" charset="0"/>
              </a:rPr>
              <a:t>="http://apache.org/</a:t>
            </a:r>
            <a:r>
              <a:rPr lang="fr-FR" sz="1200" dirty="0" err="1">
                <a:latin typeface="Calibri" panose="020F0502020204030204" pitchFamily="34" charset="0"/>
              </a:rPr>
              <a:t>cordova</a:t>
            </a:r>
            <a:r>
              <a:rPr lang="fr-FR" sz="1200" dirty="0">
                <a:latin typeface="Calibri" panose="020F0502020204030204" pitchFamily="34" charset="0"/>
              </a:rPr>
              <a:t>/ns/plugins/1.0"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xmlns:android</a:t>
            </a:r>
            <a:r>
              <a:rPr lang="fr-FR" sz="1200" dirty="0">
                <a:latin typeface="Calibri" panose="020F0502020204030204" pitchFamily="34" charset="0"/>
              </a:rPr>
              <a:t>="http://schemas.android.com/</a:t>
            </a:r>
            <a:r>
              <a:rPr lang="fr-FR" sz="1200" dirty="0" err="1">
                <a:latin typeface="Calibri" panose="020F0502020204030204" pitchFamily="34" charset="0"/>
              </a:rPr>
              <a:t>apk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id="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version="0.1.0"&gt;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  &lt;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="www/sms.js"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clobbers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="sms"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&lt;/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-module&gt;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276851" y="2472969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899592" y="3855824"/>
            <a:ext cx="432048" cy="68128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580112" y="1916832"/>
            <a:ext cx="3358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Package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of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java application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3183039" y="3025055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302303" y="2906027"/>
            <a:ext cx="1212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Plugin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1560" y="4581128"/>
            <a:ext cx="7056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>
                <a:latin typeface="Calibri" panose="020F0502020204030204" pitchFamily="34" charset="0"/>
              </a:rPr>
              <a:t>j</a:t>
            </a:r>
            <a:r>
              <a:rPr lang="fr-FR" sz="1400" b="1" dirty="0" err="1" smtClean="0">
                <a:latin typeface="Calibri" panose="020F0502020204030204" pitchFamily="34" charset="0"/>
              </a:rPr>
              <a:t>s</a:t>
            </a:r>
            <a:r>
              <a:rPr lang="fr-FR" sz="1400" b="1" dirty="0" smtClean="0">
                <a:latin typeface="Calibri" panose="020F0502020204030204" pitchFamily="34" charset="0"/>
              </a:rPr>
              <a:t>-module&gt; Module </a:t>
            </a:r>
            <a:r>
              <a:rPr lang="fr-FR" sz="1400" b="1" dirty="0" err="1" smtClean="0">
                <a:latin typeface="Calibri" panose="020F0502020204030204" pitchFamily="34" charset="0"/>
              </a:rPr>
              <a:t>definition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module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clobbers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objet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.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dirty="0" smtClean="0">
                <a:latin typeface="Calibri" panose="020F0502020204030204" pitchFamily="34" charset="0"/>
              </a:rPr>
              <a:t>                   For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,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code,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sms.myfunction</a:t>
            </a:r>
            <a:r>
              <a:rPr lang="fr-FR" sz="1400" dirty="0" smtClean="0">
                <a:latin typeface="Calibri" panose="020F0502020204030204" pitchFamily="34" charset="0"/>
              </a:rPr>
              <a:t> to use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9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971600" y="843479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P</a:t>
            </a:r>
            <a:r>
              <a:rPr lang="fr-FR" dirty="0" smtClean="0">
                <a:latin typeface="Calibri" panose="020F0502020204030204" pitchFamily="34" charset="0"/>
              </a:rPr>
              <a:t>lugin.xm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99320" y="1602912"/>
            <a:ext cx="6192688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source-file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/SMSPlugin.java" </a:t>
            </a:r>
            <a:r>
              <a:rPr lang="fr-FR" sz="1200" dirty="0" err="1">
                <a:latin typeface="Calibri" panose="020F0502020204030204" pitchFamily="34" charset="0"/>
              </a:rPr>
              <a:t>target-dir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com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phonegap</a:t>
            </a:r>
            <a:r>
              <a:rPr lang="fr-FR" sz="1200" dirty="0">
                <a:latin typeface="Calibri" panose="020F0502020204030204" pitchFamily="34" charset="0"/>
              </a:rPr>
              <a:t>/plugins/sms"/&gt;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xml</a:t>
            </a:r>
            <a:r>
              <a:rPr lang="fr-FR" sz="1200" dirty="0">
                <a:latin typeface="Calibri" panose="020F0502020204030204" pitchFamily="34" charset="0"/>
              </a:rPr>
              <a:t>/config.xml" parent="plugins"&gt;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plugin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&lt;</a:t>
            </a:r>
            <a:r>
              <a:rPr lang="fr-FR" sz="1200" dirty="0" err="1">
                <a:latin typeface="Calibri" panose="020F0502020204030204" pitchFamily="34" charset="0"/>
              </a:rPr>
              <a:t>param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-package"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&lt;/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="AndroidManifest.xml" parent="/</a:t>
            </a:r>
            <a:r>
              <a:rPr lang="fr-FR" sz="1200" dirty="0" err="1">
                <a:latin typeface="Calibri" panose="020F0502020204030204" pitchFamily="34" charset="0"/>
              </a:rPr>
              <a:t>manifest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uses-permission </a:t>
            </a:r>
            <a:r>
              <a:rPr lang="fr-FR" sz="1200" dirty="0" err="1">
                <a:latin typeface="Calibri" panose="020F0502020204030204" pitchFamily="34" charset="0"/>
              </a:rPr>
              <a:t>android:name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android.permission.SEND_SMS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</a:t>
            </a:r>
            <a:r>
              <a:rPr lang="fr-FR" sz="1200" dirty="0" smtClean="0">
                <a:latin typeface="Calibri" panose="020F0502020204030204" pitchFamily="34" charset="0"/>
              </a:rPr>
              <a:t>&gt;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20272" y="1531849"/>
            <a:ext cx="1422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Platform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5652120" y="1701126"/>
            <a:ext cx="1188078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4663" y="1246665"/>
            <a:ext cx="1791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&gt; attribut</a:t>
            </a:r>
            <a:endParaRPr lang="fr-FR" sz="1600" dirty="0"/>
          </a:p>
        </p:txBody>
      </p:sp>
      <p:sp>
        <p:nvSpPr>
          <p:cNvPr id="13" name="Rectangle 12"/>
          <p:cNvSpPr/>
          <p:nvPr/>
        </p:nvSpPr>
        <p:spPr>
          <a:xfrm>
            <a:off x="7241414" y="1988840"/>
            <a:ext cx="18722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&lt;source-file&gt;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to java file</a:t>
            </a:r>
          </a:p>
          <a:p>
            <a:r>
              <a:rPr lang="fr-FR" sz="1400" b="1" dirty="0" smtClean="0">
                <a:latin typeface="Calibri" panose="020F0502020204030204" pitchFamily="34" charset="0"/>
              </a:rPr>
              <a:t>Target-</a:t>
            </a:r>
            <a:r>
              <a:rPr lang="fr-FR" sz="1400" b="1" dirty="0" err="1" smtClean="0">
                <a:latin typeface="Calibri" panose="020F0502020204030204" pitchFamily="34" charset="0"/>
              </a:rPr>
              <a:t>dir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include</a:t>
            </a:r>
            <a:r>
              <a:rPr lang="fr-FR" sz="1400" dirty="0" smtClean="0">
                <a:latin typeface="Calibri" panose="020F0502020204030204" pitchFamily="34" charset="0"/>
              </a:rPr>
              <a:t> java file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6372200" y="2132855"/>
            <a:ext cx="792088" cy="7941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1555253" y="4149080"/>
            <a:ext cx="0" cy="72008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9320" y="4941168"/>
            <a:ext cx="32105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</a:rPr>
              <a:t>&lt;config-file&gt;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permission in Android </a:t>
            </a:r>
            <a:r>
              <a:rPr lang="fr-FR" sz="1400" dirty="0" err="1" smtClean="0">
                <a:latin typeface="Calibri" panose="020F0502020204030204" pitchFamily="34" charset="0"/>
              </a:rPr>
              <a:t>Manifest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5357462" y="3126406"/>
            <a:ext cx="0" cy="1814762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427984" y="4962654"/>
            <a:ext cx="4464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&lt;config-file&gt;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file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which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in config.xml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Plugin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feature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42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File sms.js</a:t>
            </a:r>
            <a:endParaRPr lang="fr-FR" u="sng" dirty="0"/>
          </a:p>
        </p:txBody>
      </p:sp>
      <p:sp>
        <p:nvSpPr>
          <p:cNvPr id="6" name="Rectangle 5"/>
          <p:cNvSpPr/>
          <p:nvPr/>
        </p:nvSpPr>
        <p:spPr>
          <a:xfrm>
            <a:off x="395299" y="2060848"/>
            <a:ext cx="8477818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Retreive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objet for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execute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JAVA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function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JS**/</a:t>
            </a:r>
          </a:p>
          <a:p>
            <a:r>
              <a:rPr lang="fr-FR" sz="12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require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cordova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Calibri" panose="020F0502020204030204" pitchFamily="34" charset="0"/>
              </a:rPr>
              <a:t>SMS = 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(){};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SMS.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prototype</a:t>
            </a:r>
            <a:r>
              <a:rPr lang="fr-FR" sz="1200" dirty="0" err="1">
                <a:latin typeface="Calibri" panose="020F0502020204030204" pitchFamily="34" charset="0"/>
              </a:rPr>
              <a:t>.send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var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 = [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message];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SMSPlugin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</a:p>
          <a:p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Export objet to use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it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!**/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module.exports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new</a:t>
            </a:r>
            <a:r>
              <a:rPr lang="fr-FR" sz="1200" dirty="0">
                <a:latin typeface="Calibri" panose="020F0502020204030204" pitchFamily="34" charset="0"/>
              </a:rPr>
              <a:t> SMS();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2439" y="1650286"/>
            <a:ext cx="4282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must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>
                <a:latin typeface="Calibri" panose="020F0502020204030204" pitchFamily="34" charset="0"/>
              </a:rPr>
              <a:t>J</a:t>
            </a:r>
            <a:r>
              <a:rPr lang="fr-FR" sz="1600" dirty="0" err="1" smtClean="0">
                <a:latin typeface="Calibri" panose="020F0502020204030204" pitchFamily="34" charset="0"/>
              </a:rPr>
              <a:t>avascript</a:t>
            </a:r>
            <a:r>
              <a:rPr lang="fr-FR" sz="1600" dirty="0" smtClean="0">
                <a:latin typeface="Calibri" panose="020F0502020204030204" pitchFamily="34" charset="0"/>
              </a:rPr>
              <a:t> objet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prototype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4465159"/>
            <a:ext cx="3502497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</a:rPr>
              <a:t>Function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exec</a:t>
            </a:r>
            <a:endParaRPr lang="fr-FR" sz="1600" i="1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First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success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Second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error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Third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Java class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Fourth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Fifth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argument for JAVA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2079" y="5006936"/>
            <a:ext cx="3482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export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object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use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322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753" y="409163"/>
            <a:ext cx="8748712" cy="75565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9"/>
            <a:ext cx="3006205" cy="441339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969157" y="1331300"/>
            <a:ext cx="74168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“</a:t>
            </a:r>
            <a:r>
              <a:rPr lang="en-US" sz="1600" i="1" dirty="0" err="1" smtClean="0"/>
              <a:t>PhoneGap</a:t>
            </a:r>
            <a:r>
              <a:rPr lang="en-US" sz="1600" i="1" dirty="0" smtClean="0"/>
              <a:t> </a:t>
            </a:r>
            <a:r>
              <a:rPr lang="en-US" sz="1600" i="1" dirty="0"/>
              <a:t>is a free and open source framework that allows you to create mobile apps using standardized web APIs for the platforms you care about</a:t>
            </a:r>
            <a:r>
              <a:rPr lang="en-US" sz="1600" i="1" dirty="0" smtClean="0"/>
              <a:t>.”</a:t>
            </a:r>
            <a:endParaRPr lang="fr-FR" sz="1600" i="1" dirty="0"/>
          </a:p>
        </p:txBody>
      </p:sp>
      <p:pic>
        <p:nvPicPr>
          <p:cNvPr id="1027" name="Picture 3" descr="D:\Utilisateurs\A577163\Downloads\phoneg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3" y="3014529"/>
            <a:ext cx="4621018" cy="18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3213" y="2348880"/>
            <a:ext cx="5943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/Cordova </a:t>
            </a: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a Mobile App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 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 (GPS, Camera..)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174" y="5229200"/>
            <a:ext cx="826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PhoneGap</a:t>
            </a:r>
            <a:r>
              <a:rPr lang="fr-FR" b="1" dirty="0" smtClean="0">
                <a:solidFill>
                  <a:srgbClr val="FF0000"/>
                </a:solidFill>
              </a:rPr>
              <a:t>/Cordova </a:t>
            </a:r>
            <a:r>
              <a:rPr lang="fr-FR" b="1" dirty="0" err="1" smtClean="0">
                <a:solidFill>
                  <a:srgbClr val="FF0000"/>
                </a:solidFill>
              </a:rPr>
              <a:t>create</a:t>
            </a:r>
            <a:r>
              <a:rPr lang="fr-FR" b="1" dirty="0" smtClean="0">
                <a:solidFill>
                  <a:srgbClr val="FF0000"/>
                </a:solidFill>
              </a:rPr>
              <a:t> a natif </a:t>
            </a:r>
            <a:r>
              <a:rPr lang="fr-FR" b="1" dirty="0" err="1" smtClean="0">
                <a:solidFill>
                  <a:srgbClr val="FF0000"/>
                </a:solidFill>
              </a:rPr>
              <a:t>app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open a </a:t>
            </a:r>
            <a:r>
              <a:rPr lang="fr-FR" b="1" dirty="0" err="1" smtClean="0">
                <a:solidFill>
                  <a:srgbClr val="FF0000"/>
                </a:solidFill>
              </a:rPr>
              <a:t>WebPage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b="1" dirty="0" smtClean="0">
                <a:solidFill>
                  <a:srgbClr val="FF0000"/>
                </a:solidFill>
              </a:rPr>
              <a:t> application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600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SMSPlugin.java</a:t>
            </a:r>
            <a:endParaRPr lang="fr-FR" u="sng" dirty="0"/>
          </a:p>
        </p:txBody>
      </p:sp>
      <p:sp>
        <p:nvSpPr>
          <p:cNvPr id="8" name="Rectangle 7"/>
          <p:cNvSpPr/>
          <p:nvPr/>
        </p:nvSpPr>
        <p:spPr>
          <a:xfrm>
            <a:off x="3275856" y="1296343"/>
            <a:ext cx="213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It’s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a Android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246" y="2096244"/>
            <a:ext cx="3424127" cy="26161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package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org.json.JSONArray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org.json.JSONException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org.json.JSONObject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android.app.Activity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android.content.Intent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android.util.Log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org.apache.cordova.CordovaPlugin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org.apache.cordova.CallbackContext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org.apache.cordova.PluginResult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8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7113" y="1769041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Import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898" y="1749034"/>
            <a:ext cx="56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3928" y="2096244"/>
            <a:ext cx="5040560" cy="37240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class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extends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CordovaPlugin</a:t>
            </a:r>
            <a:r>
              <a:rPr lang="fr-FR" sz="1200" dirty="0">
                <a:latin typeface="Calibri" panose="020F0502020204030204" pitchFamily="34" charset="0"/>
              </a:rPr>
              <a:t> {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boolean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execute</a:t>
            </a:r>
            <a:r>
              <a:rPr lang="fr-FR" sz="1200" dirty="0">
                <a:latin typeface="Calibri" panose="020F0502020204030204" pitchFamily="34" charset="0"/>
              </a:rPr>
              <a:t>(String action, </a:t>
            </a:r>
            <a:r>
              <a:rPr lang="fr-FR" sz="1200" dirty="0" err="1">
                <a:latin typeface="Calibri" panose="020F0502020204030204" pitchFamily="34" charset="0"/>
              </a:rPr>
              <a:t>JSONArray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final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){</a:t>
            </a:r>
          </a:p>
          <a:p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if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.</a:t>
            </a:r>
            <a:r>
              <a:rPr lang="fr-FR" sz="1200" dirty="0" err="1">
                <a:latin typeface="Calibri" panose="020F0502020204030204" pitchFamily="34" charset="0"/>
              </a:rPr>
              <a:t>equals</a:t>
            </a:r>
            <a:r>
              <a:rPr lang="fr-FR" sz="1200" dirty="0">
                <a:latin typeface="Calibri" panose="020F0502020204030204" pitchFamily="34" charset="0"/>
              </a:rPr>
              <a:t>(action))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try</a:t>
            </a:r>
            <a:r>
              <a:rPr lang="fr-FR" sz="1200" dirty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smsManager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SmsManager.getDefault</a:t>
            </a:r>
            <a:r>
              <a:rPr lang="fr-FR" sz="1200" dirty="0">
                <a:latin typeface="Calibri" panose="020F0502020204030204" pitchFamily="34" charset="0"/>
              </a:rPr>
              <a:t>();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 err="1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(0);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>
                <a:latin typeface="Calibri" panose="020F0502020204030204" pitchFamily="34" charset="0"/>
              </a:rPr>
              <a:t>message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(1);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smsManager.sendTextMessage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callbackContext.success</a:t>
            </a:r>
            <a:r>
              <a:rPr lang="fr-FR" sz="1200" dirty="0">
                <a:latin typeface="Calibri" panose="020F0502020204030204" pitchFamily="34" charset="0"/>
              </a:rPr>
              <a:t>("SMS sent");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true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catch</a:t>
            </a:r>
            <a:r>
              <a:rPr lang="fr-FR" sz="1200" dirty="0">
                <a:latin typeface="Calibri" panose="020F0502020204030204" pitchFamily="34" charset="0"/>
              </a:rPr>
              <a:t>(Exception e)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callbackContext.error</a:t>
            </a:r>
            <a:r>
              <a:rPr lang="fr-FR" sz="1200" dirty="0">
                <a:latin typeface="Calibri" panose="020F0502020204030204" pitchFamily="34" charset="0"/>
              </a:rPr>
              <a:t>("SMS </a:t>
            </a:r>
            <a:r>
              <a:rPr lang="fr-FR" sz="1200" dirty="0" err="1">
                <a:latin typeface="Calibri" panose="020F0502020204030204" pitchFamily="34" charset="0"/>
              </a:rPr>
              <a:t>failed</a:t>
            </a:r>
            <a:r>
              <a:rPr lang="fr-FR" sz="1200" dirty="0">
                <a:latin typeface="Calibri" panose="020F0502020204030204" pitchFamily="34" charset="0"/>
              </a:rPr>
              <a:t>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false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}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050" y="5157192"/>
            <a:ext cx="27828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Extends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CordovaPlugin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« 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Test a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 ;)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25335" y="481909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0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414663" y="128095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 smtClean="0">
                <a:latin typeface="Calibri" panose="020F0502020204030204" pitchFamily="34" charset="0"/>
              </a:rPr>
              <a:t>Execute</a:t>
            </a:r>
            <a:r>
              <a:rPr lang="fr-FR" u="sng" dirty="0" smtClean="0">
                <a:latin typeface="Calibri" panose="020F0502020204030204" pitchFamily="34" charset="0"/>
              </a:rPr>
              <a:t> </a:t>
            </a:r>
            <a:r>
              <a:rPr lang="fr-FR" u="sng" dirty="0" err="1" smtClean="0">
                <a:latin typeface="Calibri" panose="020F0502020204030204" pitchFamily="34" charset="0"/>
              </a:rPr>
              <a:t>your</a:t>
            </a:r>
            <a:r>
              <a:rPr lang="fr-FR" u="sng" dirty="0" smtClean="0">
                <a:latin typeface="Calibri" panose="020F0502020204030204" pitchFamily="34" charset="0"/>
              </a:rPr>
              <a:t> plugin</a:t>
            </a:r>
            <a:endParaRPr lang="fr-FR" u="sng" dirty="0"/>
          </a:p>
        </p:txBody>
      </p:sp>
      <p:sp>
        <p:nvSpPr>
          <p:cNvPr id="7" name="Rectangle 6"/>
          <p:cNvSpPr/>
          <p:nvPr/>
        </p:nvSpPr>
        <p:spPr>
          <a:xfrm>
            <a:off x="470992" y="2276872"/>
            <a:ext cx="583264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sendSMS</a:t>
            </a:r>
            <a:r>
              <a:rPr lang="fr-FR" sz="1200" dirty="0">
                <a:latin typeface="Calibri" panose="020F0502020204030204" pitchFamily="34" charset="0"/>
              </a:rPr>
              <a:t>() { 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 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Envoi du SMS"</a:t>
            </a:r>
            <a:r>
              <a:rPr lang="fr-FR" sz="1200" dirty="0" smtClean="0">
                <a:latin typeface="Calibri" panose="020F0502020204030204" pitchFamily="34" charset="0"/>
              </a:rPr>
              <a:t>) 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</a:t>
            </a:r>
            <a:r>
              <a:rPr lang="fr-FR" sz="1200" dirty="0" err="1" smtClean="0">
                <a:latin typeface="Calibri" panose="020F0502020204030204" pitchFamily="34" charset="0"/>
              </a:rPr>
              <a:t>sms.send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0622334455"</a:t>
            </a:r>
            <a:r>
              <a:rPr lang="fr-FR" sz="1200" dirty="0" smtClean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Hello ce sms a été envoyé via le plugin !"</a:t>
            </a:r>
            <a:r>
              <a:rPr lang="fr-FR" sz="1200" dirty="0" smtClean="0">
                <a:latin typeface="Calibri" panose="020F0502020204030204" pitchFamily="34" charset="0"/>
              </a:rPr>
              <a:t>,</a:t>
            </a:r>
            <a:r>
              <a:rPr lang="fr-FR" sz="12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success</a:t>
            </a:r>
            <a:r>
              <a:rPr lang="fr-FR" sz="1200" dirty="0" smtClean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},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);	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});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};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0992" y="1965708"/>
            <a:ext cx="2152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 smtClean="0">
                <a:latin typeface="Calibri" panose="020F0502020204030204" pitchFamily="34" charset="0"/>
              </a:rPr>
              <a:t>You </a:t>
            </a:r>
            <a:r>
              <a:rPr lang="fr-FR" sz="1400" i="1" dirty="0" err="1" smtClean="0">
                <a:latin typeface="Calibri" panose="020F0502020204030204" pitchFamily="34" charset="0"/>
              </a:rPr>
              <a:t>can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add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into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code</a:t>
            </a:r>
            <a:endParaRPr lang="fr-FR" sz="1400" i="1" dirty="0"/>
          </a:p>
        </p:txBody>
      </p:sp>
      <p:sp>
        <p:nvSpPr>
          <p:cNvPr id="9" name="Flèche à angle droit 8"/>
          <p:cNvSpPr/>
          <p:nvPr/>
        </p:nvSpPr>
        <p:spPr>
          <a:xfrm rot="5400000">
            <a:off x="527789" y="5038309"/>
            <a:ext cx="864096" cy="936104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545831" y="5400826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this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r>
              <a:rPr lang="fr-FR" sz="1400" dirty="0" smtClean="0">
                <a:latin typeface="Calibri" panose="020F0502020204030204" pitchFamily="34" charset="0"/>
              </a:rPr>
              <a:t> by a </a:t>
            </a:r>
            <a:r>
              <a:rPr lang="fr-FR" sz="1400" dirty="0" err="1" smtClean="0">
                <a:latin typeface="Calibri" panose="020F0502020204030204" pitchFamily="34" charset="0"/>
              </a:rPr>
              <a:t>button</a:t>
            </a:r>
            <a:r>
              <a:rPr lang="fr-FR" sz="1400" dirty="0" smtClean="0">
                <a:latin typeface="Calibri" panose="020F0502020204030204" pitchFamily="34" charset="0"/>
              </a:rPr>
              <a:t> and test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258" y="4077072"/>
            <a:ext cx="583264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SMSPlugin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867044" y="5739426"/>
            <a:ext cx="701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« You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test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new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and a basique </a:t>
            </a:r>
            <a:r>
              <a:rPr lang="fr-FR" sz="1600" dirty="0" err="1" smtClean="0">
                <a:latin typeface="Calibri" panose="020F0502020204030204" pitchFamily="34" charset="0"/>
              </a:rPr>
              <a:t>button</a:t>
            </a:r>
            <a:r>
              <a:rPr lang="fr-FR" sz="1600" dirty="0" smtClean="0">
                <a:latin typeface="Calibri" panose="020F0502020204030204" pitchFamily="34" charset="0"/>
              </a:rPr>
              <a:t> to call a plugin »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esktop\monprojet\Screenshot_2014-08-06-10-18-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95336"/>
            <a:ext cx="2294668" cy="38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6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68936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VI. </a:t>
            </a:r>
            <a:r>
              <a:rPr lang="fr-FR" dirty="0" smtClean="0"/>
              <a:t>Mobile JavaScript Framework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414663" y="1340767"/>
            <a:ext cx="5184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Sencha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Touch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v 1.0 in 2010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HTML5 -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MVC – Objet (</a:t>
            </a:r>
            <a:r>
              <a:rPr lang="fr-FR" sz="1600" dirty="0" err="1" smtClean="0">
                <a:latin typeface="Calibri" panose="020F0502020204030204" pitchFamily="34" charset="0"/>
              </a:rPr>
              <a:t>Like</a:t>
            </a:r>
            <a:r>
              <a:rPr lang="fr-FR" sz="1600" dirty="0" smtClean="0">
                <a:latin typeface="Calibri" panose="020F0502020204030204" pitchFamily="34" charset="0"/>
              </a:rPr>
              <a:t> .NET and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r>
              <a:rPr lang="fr-FR" sz="1600" dirty="0" smtClean="0">
                <a:latin typeface="Calibri" panose="020F0502020204030204" pitchFamily="34" charset="0"/>
              </a:rPr>
              <a:t> Java)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Popular</a:t>
            </a:r>
            <a:r>
              <a:rPr lang="fr-FR" sz="1600" dirty="0" smtClean="0">
                <a:latin typeface="Calibri" panose="020F0502020204030204" pitchFamily="34" charset="0"/>
              </a:rPr>
              <a:t> and </a:t>
            </a:r>
            <a:r>
              <a:rPr lang="fr-FR" sz="1600" dirty="0" err="1" smtClean="0">
                <a:latin typeface="Calibri" panose="020F0502020204030204" pitchFamily="34" charset="0"/>
              </a:rPr>
              <a:t>used</a:t>
            </a:r>
            <a:r>
              <a:rPr lang="fr-FR" sz="1600" dirty="0" smtClean="0">
                <a:latin typeface="Calibri" panose="020F0502020204030204" pitchFamily="34" charset="0"/>
              </a:rPr>
              <a:t> by </a:t>
            </a:r>
            <a:r>
              <a:rPr lang="fr-FR" sz="1600" dirty="0" err="1" smtClean="0">
                <a:latin typeface="Calibri" panose="020F0502020204030204" pitchFamily="34" charset="0"/>
              </a:rPr>
              <a:t>several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enterprises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More </a:t>
            </a:r>
            <a:r>
              <a:rPr lang="fr-FR" sz="1600" dirty="0" err="1" smtClean="0">
                <a:latin typeface="Calibri" panose="020F0502020204030204" pitchFamily="34" charset="0"/>
              </a:rPr>
              <a:t>than</a:t>
            </a:r>
            <a:r>
              <a:rPr lang="fr-FR" sz="1600" dirty="0" smtClean="0">
                <a:latin typeface="Calibri" panose="020F0502020204030204" pitchFamily="34" charset="0"/>
              </a:rPr>
              <a:t> 1 million </a:t>
            </a:r>
            <a:r>
              <a:rPr lang="fr-FR" sz="1600" dirty="0" err="1" smtClean="0">
                <a:latin typeface="Calibri" panose="020F0502020204030204" pitchFamily="34" charset="0"/>
              </a:rPr>
              <a:t>users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Famo.us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>
                <a:latin typeface="Calibri" panose="020F0502020204030204" pitchFamily="34" charset="0"/>
              </a:rPr>
              <a:t>markethttp://www.sencha.com/products/touch/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Free and Open-Source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3D UI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HTML5 and CSS3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Hardware </a:t>
            </a:r>
            <a:r>
              <a:rPr lang="fr-FR" sz="1600" dirty="0" err="1" smtClean="0">
                <a:latin typeface="Calibri" panose="020F0502020204030204" pitchFamily="34" charset="0"/>
              </a:rPr>
              <a:t>acceleration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Ionic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r>
              <a:rPr lang="fr-FR" sz="1600" dirty="0" smtClean="0">
                <a:latin typeface="Calibri" panose="020F0502020204030204" pitchFamily="34" charset="0"/>
              </a:rPr>
              <a:t> ( </a:t>
            </a:r>
            <a:r>
              <a:rPr lang="fr-FR" sz="1600" dirty="0" err="1" smtClean="0">
                <a:latin typeface="Calibri" panose="020F0502020204030204" pitchFamily="34" charset="0"/>
              </a:rPr>
              <a:t>October</a:t>
            </a:r>
            <a:r>
              <a:rPr lang="fr-FR" sz="1600" dirty="0" smtClean="0">
                <a:latin typeface="Calibri" panose="020F0502020204030204" pitchFamily="34" charset="0"/>
              </a:rPr>
              <a:t> 2013 )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AngularJS –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Composant </a:t>
            </a:r>
            <a:r>
              <a:rPr lang="fr-FR" sz="1600" dirty="0" err="1" smtClean="0">
                <a:latin typeface="Calibri" panose="020F0502020204030204" pitchFamily="34" charset="0"/>
              </a:rPr>
              <a:t>Javascript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74" y="1271674"/>
            <a:ext cx="1483610" cy="14836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08" y="4437112"/>
            <a:ext cx="1241942" cy="1378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22" y="2855742"/>
            <a:ext cx="1320714" cy="13207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6089" y="2708920"/>
            <a:ext cx="2430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6"/>
              </a:rPr>
              <a:t>http://</a:t>
            </a:r>
            <a:r>
              <a:rPr lang="fr-FR" sz="1000" dirty="0" smtClean="0">
                <a:latin typeface="Calibri" panose="020F0502020204030204" pitchFamily="34" charset="0"/>
                <a:hlinkClick r:id="rId6"/>
              </a:rPr>
              <a:t>www.sencha.com/products/touch</a:t>
            </a:r>
            <a:r>
              <a:rPr lang="fr-FR" sz="1000" dirty="0">
                <a:latin typeface="Calibri" panose="020F0502020204030204" pitchFamily="34" charset="0"/>
                <a:hlinkClick r:id="rId6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hlinkClick r:id="rId7"/>
          </p:cNvPr>
          <p:cNvSpPr/>
          <p:nvPr/>
        </p:nvSpPr>
        <p:spPr>
          <a:xfrm>
            <a:off x="6689275" y="4175314"/>
            <a:ext cx="1007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7"/>
              </a:rPr>
              <a:t>http://famo.us/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0659" y="5877272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8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56792"/>
            <a:ext cx="3024336" cy="33570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483768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Introduction : </a:t>
            </a:r>
            <a:r>
              <a:rPr lang="fr-FR" i="1" dirty="0" err="1" smtClean="0">
                <a:latin typeface="Calibri" panose="020F0502020204030204" pitchFamily="34" charset="0"/>
              </a:rPr>
              <a:t>make</a:t>
            </a:r>
            <a:r>
              <a:rPr lang="fr-FR" i="1" dirty="0" smtClean="0">
                <a:latin typeface="Calibri" panose="020F0502020204030204" pitchFamily="34" charset="0"/>
              </a:rPr>
              <a:t> an application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Ionic Framework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368146" y="2636912"/>
            <a:ext cx="8171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hydride application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web </a:t>
            </a:r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Use Phone Gap / Cordova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Call a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functionality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API Apache (GPS…) 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development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environment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smtClean="0">
                <a:latin typeface="Calibri" panose="020F0502020204030204" pitchFamily="34" charset="0"/>
              </a:rPr>
              <a:t>Framework </a:t>
            </a:r>
            <a:r>
              <a:rPr lang="fr-FR" altLang="fr-FR" sz="1600" dirty="0">
                <a:latin typeface="Calibri" panose="020F0502020204030204" pitchFamily="34" charset="0"/>
              </a:rPr>
              <a:t>JavaScript </a:t>
            </a:r>
            <a:r>
              <a:rPr lang="fr-FR" altLang="fr-FR" sz="1600" dirty="0" smtClean="0">
                <a:latin typeface="Calibri" panose="020F0502020204030204" pitchFamily="34" charset="0"/>
              </a:rPr>
              <a:t> and CSS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fast</a:t>
            </a:r>
            <a:r>
              <a:rPr lang="fr-FR" altLang="fr-FR" sz="1600" dirty="0" smtClean="0">
                <a:latin typeface="Calibri" panose="020F0502020204030204" pitchFamily="34" charset="0"/>
              </a:rPr>
              <a:t> mobile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altLang="fr-FR" sz="1600" dirty="0" smtClean="0">
                <a:latin typeface="Calibri" panose="020F0502020204030204" pitchFamily="34" charset="0"/>
              </a:rPr>
              <a:t> (high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level</a:t>
            </a:r>
            <a:r>
              <a:rPr lang="fr-FR" altLang="fr-FR" sz="1600" dirty="0" smtClean="0">
                <a:latin typeface="Calibri" panose="020F0502020204030204" pitchFamily="34" charset="0"/>
              </a:rPr>
              <a:t> performance)</a:t>
            </a:r>
            <a:endParaRPr lang="fr-FR" alt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4437112"/>
            <a:ext cx="4535488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Recent</a:t>
            </a:r>
            <a:r>
              <a:rPr lang="fr-FR" b="1" dirty="0" smtClean="0">
                <a:latin typeface="Calibri" panose="020F0502020204030204" pitchFamily="34" charset="0"/>
              </a:rPr>
              <a:t> Framework</a:t>
            </a:r>
            <a:endParaRPr lang="fr-FR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November</a:t>
            </a:r>
            <a:r>
              <a:rPr lang="fr-FR" sz="1600" dirty="0" smtClean="0">
                <a:latin typeface="Calibri" panose="020F0502020204030204" pitchFamily="34" charset="0"/>
              </a:rPr>
              <a:t> 2013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Beta version 1.0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Target for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&gt; Android </a:t>
            </a:r>
            <a:r>
              <a:rPr lang="fr-FR" sz="1600" dirty="0">
                <a:latin typeface="Calibri" panose="020F0502020204030204" pitchFamily="34" charset="0"/>
              </a:rPr>
              <a:t>4.1 </a:t>
            </a:r>
            <a:r>
              <a:rPr lang="fr-FR" sz="1600" dirty="0" smtClean="0">
                <a:latin typeface="Calibri" panose="020F0502020204030204" pitchFamily="34" charset="0"/>
              </a:rPr>
              <a:t>and </a:t>
            </a:r>
            <a:r>
              <a:rPr lang="fr-FR" sz="1600" dirty="0">
                <a:latin typeface="Calibri" panose="020F0502020204030204" pitchFamily="34" charset="0"/>
              </a:rPr>
              <a:t>IOS 6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4820" y="1628800"/>
            <a:ext cx="4293485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O</a:t>
            </a:r>
            <a:r>
              <a:rPr lang="en-US" b="1" dirty="0" smtClean="0">
                <a:solidFill>
                  <a:schemeClr val="tx2"/>
                </a:solidFill>
                <a:latin typeface="Caflisch Script Pro Light" pitchFamily="34" charset="0"/>
              </a:rPr>
              <a:t>pen </a:t>
            </a:r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source front-end framework for developing hybrid mobile apps with HTML5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2819" y="908720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9" y="3135086"/>
            <a:ext cx="2781081" cy="2604051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80" y="1650237"/>
            <a:ext cx="1127313" cy="6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56432" y="1798757"/>
            <a:ext cx="383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Performance Obsession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Optimized</a:t>
            </a:r>
            <a:r>
              <a:rPr lang="fr-FR" sz="1600" dirty="0" smtClean="0">
                <a:latin typeface="Calibri" panose="020F0502020204030204" pitchFamily="34" charset="0"/>
              </a:rPr>
              <a:t> for Angular </a:t>
            </a:r>
            <a:r>
              <a:rPr lang="fr-FR" sz="1600" dirty="0">
                <a:latin typeface="Calibri" panose="020F0502020204030204" pitchFamily="34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Pleasant</a:t>
            </a:r>
            <a:r>
              <a:rPr lang="fr-FR" sz="1600" dirty="0" smtClean="0">
                <a:latin typeface="Calibri" panose="020F0502020204030204" pitchFamily="34" charset="0"/>
              </a:rPr>
              <a:t> and modern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Active forum</a:t>
            </a:r>
          </a:p>
        </p:txBody>
      </p:sp>
      <p:sp>
        <p:nvSpPr>
          <p:cNvPr id="4" name="ZoneTexte 9"/>
          <p:cNvSpPr txBox="1">
            <a:spLocks noChangeArrowheads="1"/>
          </p:cNvSpPr>
          <p:nvPr/>
        </p:nvSpPr>
        <p:spPr bwMode="auto">
          <a:xfrm>
            <a:off x="2719485" y="1346544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smtClean="0">
                <a:latin typeface="Calibri" panose="020F0502020204030204" pitchFamily="34" charset="0"/>
                <a:cs typeface="Arial" charset="0"/>
              </a:rPr>
              <a:t>Ionic Objectives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6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9" y="3428889"/>
            <a:ext cx="1690583" cy="12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13" y="3751657"/>
            <a:ext cx="2839752" cy="7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12" y="1968932"/>
            <a:ext cx="933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08" y="1984810"/>
            <a:ext cx="13366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3" name="Plus 12"/>
          <p:cNvSpPr/>
          <p:nvPr/>
        </p:nvSpPr>
        <p:spPr>
          <a:xfrm>
            <a:off x="2407150" y="3819977"/>
            <a:ext cx="576064" cy="602333"/>
          </a:xfrm>
          <a:prstGeom prst="mathPlus">
            <a:avLst>
              <a:gd name="adj1" fmla="val 1758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6437046" y="3864259"/>
            <a:ext cx="792088" cy="513767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450748"/>
            <a:ext cx="1207919" cy="1340790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34005" y="5193922"/>
            <a:ext cx="2301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</a:rPr>
              <a:t>Link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8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8"/>
              </a:rPr>
              <a:t>://ionicframework.com/docs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9"/>
              </a:rPr>
              <a:t>://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codepen.io/ionic/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10"/>
              </a:rPr>
              <a:t>http://ionicons.com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10"/>
              </a:rPr>
              <a:t>/</a:t>
            </a:r>
            <a:endParaRPr lang="fr-FR" altLang="fr-F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74389" y="53016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Angular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a JavaScript Framework </a:t>
            </a:r>
            <a:r>
              <a:rPr lang="fr-FR" sz="1400" dirty="0" err="1" smtClean="0">
                <a:latin typeface="Calibri" panose="020F0502020204030204" pitchFamily="34" charset="0"/>
              </a:rPr>
              <a:t>developed</a:t>
            </a:r>
            <a:r>
              <a:rPr lang="fr-FR" sz="1400" dirty="0" smtClean="0">
                <a:latin typeface="Calibri" panose="020F0502020204030204" pitchFamily="34" charset="0"/>
              </a:rPr>
              <a:t> by Google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BDF2E4-13C1-4075-9B01-02986520A26B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434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ZoneTexte 2"/>
          <p:cNvSpPr txBox="1">
            <a:spLocks noChangeArrowheads="1"/>
          </p:cNvSpPr>
          <p:nvPr/>
        </p:nvSpPr>
        <p:spPr bwMode="auto">
          <a:xfrm>
            <a:off x="3213931" y="1314450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SlideMenu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4343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1773238"/>
            <a:ext cx="519747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D52D8A-E8A0-484A-AE49-91DF47265B66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536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ZoneTexte 2"/>
          <p:cNvSpPr txBox="1">
            <a:spLocks noChangeArrowheads="1"/>
          </p:cNvSpPr>
          <p:nvPr/>
        </p:nvSpPr>
        <p:spPr bwMode="auto">
          <a:xfrm>
            <a:off x="3213931" y="1304302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Slidebox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536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492375"/>
            <a:ext cx="47339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F10194-20F3-44D7-93FE-0BFBF45C9AB0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638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15502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2"/>
          <p:cNvSpPr txBox="1">
            <a:spLocks noChangeArrowheads="1"/>
          </p:cNvSpPr>
          <p:nvPr/>
        </p:nvSpPr>
        <p:spPr bwMode="auto">
          <a:xfrm>
            <a:off x="3213138" y="1208088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ActionSheet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6391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4" y="1539303"/>
            <a:ext cx="44100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1785243-2FBF-4561-A935-868DC00CA36E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741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8" y="1945577"/>
            <a:ext cx="85451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9739" y="1340768"/>
            <a:ext cx="854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Start a </a:t>
            </a:r>
            <a:r>
              <a:rPr lang="fr-FR" b="1" dirty="0">
                <a:latin typeface="Calibri" panose="020F0502020204030204" pitchFamily="34" charset="0"/>
              </a:rPr>
              <a:t>I</a:t>
            </a:r>
            <a:r>
              <a:rPr lang="fr-FR" b="1" dirty="0" smtClean="0">
                <a:latin typeface="Calibri" panose="020F0502020204030204" pitchFamily="34" charset="0"/>
              </a:rPr>
              <a:t>onic </a:t>
            </a:r>
            <a:r>
              <a:rPr lang="fr-FR" b="1" dirty="0" err="1" smtClean="0">
                <a:latin typeface="Calibri" panose="020F0502020204030204" pitchFamily="34" charset="0"/>
              </a:rPr>
              <a:t>project</a:t>
            </a:r>
            <a:endParaRPr lang="fr-FR" b="1" dirty="0" smtClean="0"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latin typeface="Calibri" panose="020F0502020204030204" pitchFamily="34" charset="0"/>
              </a:rPr>
              <a:t>Install Ionic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« </a:t>
            </a:r>
            <a:r>
              <a:rPr lang="fr-FR" i="1" dirty="0" err="1" smtClean="0">
                <a:latin typeface="Calibri" panose="020F0502020204030204" pitchFamily="34" charset="0"/>
              </a:rPr>
              <a:t>npm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install</a:t>
            </a:r>
            <a:r>
              <a:rPr lang="fr-FR" i="1" dirty="0" smtClean="0">
                <a:latin typeface="Calibri" panose="020F0502020204030204" pitchFamily="34" charset="0"/>
              </a:rPr>
              <a:t> –g </a:t>
            </a:r>
            <a:r>
              <a:rPr lang="fr-FR" i="1" dirty="0" err="1" smtClean="0">
                <a:latin typeface="Calibri" panose="020F0502020204030204" pitchFamily="34" charset="0"/>
              </a:rPr>
              <a:t>ionic</a:t>
            </a:r>
            <a:r>
              <a:rPr lang="fr-FR" dirty="0" smtClean="0">
                <a:latin typeface="Calibri" panose="020F0502020204030204" pitchFamily="34" charset="0"/>
              </a:rPr>
              <a:t> »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Difference between Phone Gap and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1725150"/>
            <a:ext cx="89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2009</a:t>
            </a:r>
            <a:r>
              <a:rPr lang="fr-FR" dirty="0" smtClean="0">
                <a:latin typeface="Calibri" panose="020F0502020204030204" pitchFamily="34" charset="0"/>
              </a:rPr>
              <a:t> : Open Source Project by </a:t>
            </a:r>
            <a:r>
              <a:rPr lang="fr-FR" dirty="0" err="1" smtClean="0">
                <a:latin typeface="Calibri" panose="020F0502020204030204" pitchFamily="34" charset="0"/>
              </a:rPr>
              <a:t>Nitobi</a:t>
            </a:r>
            <a:r>
              <a:rPr lang="fr-FR" dirty="0" smtClean="0">
                <a:latin typeface="Calibri" panose="020F0502020204030204" pitchFamily="34" charset="0"/>
              </a:rPr>
              <a:t> Software (</a:t>
            </a:r>
            <a:r>
              <a:rPr lang="fr-FR" sz="1400" dirty="0" smtClean="0">
                <a:latin typeface="Calibri" panose="020F0502020204030204" pitchFamily="34" charset="0"/>
              </a:rPr>
              <a:t>Start-up </a:t>
            </a:r>
            <a:r>
              <a:rPr lang="en-US" sz="1400" dirty="0">
                <a:latin typeface="Calibri" panose="020F0502020204030204" pitchFamily="34" charset="0"/>
              </a:rPr>
              <a:t>creates rich web applications and developer toolkits in Ajax and </a:t>
            </a:r>
            <a:r>
              <a:rPr lang="en-US" sz="1400" dirty="0" smtClean="0">
                <a:latin typeface="Calibri" panose="020F0502020204030204" pitchFamily="34" charset="0"/>
              </a:rPr>
              <a:t>JavaScript</a:t>
            </a:r>
            <a:r>
              <a:rPr lang="fr-FR" dirty="0" smtClean="0">
                <a:latin typeface="Calibri" panose="020F0502020204030204" pitchFamily="34" charset="0"/>
              </a:rPr>
              <a:t>) 			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b="1" dirty="0" smtClean="0">
                <a:latin typeface="Calibri" panose="020F0502020204030204" pitchFamily="34" charset="0"/>
              </a:rPr>
              <a:t>2011</a:t>
            </a:r>
            <a:r>
              <a:rPr lang="fr-FR" dirty="0" smtClean="0">
                <a:latin typeface="Calibri" panose="020F0502020204030204" pitchFamily="34" charset="0"/>
              </a:rPr>
              <a:t> : Acquisition by Adobe </a:t>
            </a: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Open source </a:t>
            </a:r>
            <a:r>
              <a:rPr lang="fr-FR" dirty="0" err="1" smtClean="0">
                <a:latin typeface="Calibri" panose="020F0502020204030204" pitchFamily="34" charset="0"/>
              </a:rPr>
              <a:t>kernel</a:t>
            </a:r>
            <a:r>
              <a:rPr lang="fr-FR" dirty="0" smtClean="0">
                <a:latin typeface="Calibri" panose="020F0502020204030204" pitchFamily="34" charset="0"/>
              </a:rPr>
              <a:t> has been </a:t>
            </a:r>
            <a:r>
              <a:rPr lang="fr-FR" dirty="0" err="1" smtClean="0">
                <a:latin typeface="Calibri" panose="020F0502020204030204" pitchFamily="34" charset="0"/>
              </a:rPr>
              <a:t>given</a:t>
            </a:r>
            <a:r>
              <a:rPr lang="fr-FR" dirty="0" smtClean="0">
                <a:latin typeface="Calibri" panose="020F0502020204030204" pitchFamily="34" charset="0"/>
              </a:rPr>
              <a:t> to Apache Software </a:t>
            </a:r>
            <a:r>
              <a:rPr lang="fr-FR" dirty="0" err="1" smtClean="0">
                <a:latin typeface="Calibri" panose="020F0502020204030204" pitchFamily="34" charset="0"/>
              </a:rPr>
              <a:t>Foundation</a:t>
            </a:r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1" name="Flèche à angle droit 10"/>
          <p:cNvSpPr/>
          <p:nvPr/>
        </p:nvSpPr>
        <p:spPr>
          <a:xfrm rot="5400000">
            <a:off x="1565969" y="2475980"/>
            <a:ext cx="539453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1580003" y="4105482"/>
            <a:ext cx="511386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D:\Utilisateurs\A577163\Downloads\phoned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2357647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Downloads\Apache_Cordov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32" y="4065813"/>
            <a:ext cx="2680521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47812" y="5157192"/>
            <a:ext cx="82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Cordova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a « </a:t>
            </a:r>
            <a:r>
              <a:rPr lang="fr-FR" b="1" dirty="0" err="1">
                <a:solidFill>
                  <a:srgbClr val="FF0000"/>
                </a:solidFill>
              </a:rPr>
              <a:t>Community</a:t>
            </a:r>
            <a:r>
              <a:rPr lang="fr-FR" b="1" dirty="0">
                <a:solidFill>
                  <a:srgbClr val="FF0000"/>
                </a:solidFill>
              </a:rPr>
              <a:t> version </a:t>
            </a:r>
            <a:r>
              <a:rPr lang="fr-FR" b="1" dirty="0" smtClean="0">
                <a:solidFill>
                  <a:srgbClr val="FF0000"/>
                </a:solidFill>
              </a:rPr>
              <a:t>»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and</a:t>
            </a:r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Phone Gap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Cordova + Enterprise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 »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2508435" y="1413373"/>
            <a:ext cx="292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 smtClean="0">
                <a:latin typeface="Calibri" panose="020F0502020204030204" pitchFamily="34" charset="0"/>
              </a:rPr>
              <a:t>www </a:t>
            </a:r>
            <a:r>
              <a:rPr lang="fr-FR" sz="1400" i="1" u="sng" dirty="0" err="1" smtClean="0">
                <a:latin typeface="Calibri" panose="020F0502020204030204" pitchFamily="34" charset="0"/>
              </a:rPr>
              <a:t>folder</a:t>
            </a:r>
            <a:r>
              <a:rPr lang="fr-FR" sz="1400" i="1" u="sng" dirty="0" smtClean="0">
                <a:latin typeface="Calibri" panose="020F0502020204030204" pitchFamily="34" charset="0"/>
              </a:rPr>
              <a:t> content</a:t>
            </a:r>
            <a:endParaRPr lang="fr-FR" sz="1400" i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ezfouhuezidgfqf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0288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55776" y="1704980"/>
            <a:ext cx="4608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 file (</a:t>
            </a:r>
            <a:r>
              <a:rPr lang="fr-FR" sz="1600" dirty="0" err="1" smtClean="0">
                <a:latin typeface="Calibri" panose="020F0502020204030204" pitchFamily="34" charset="0"/>
              </a:rPr>
              <a:t>Bower</a:t>
            </a:r>
            <a:r>
              <a:rPr lang="fr-FR" sz="1600" dirty="0" smtClean="0">
                <a:latin typeface="Calibri" panose="020F0502020204030204" pitchFamily="34" charset="0"/>
              </a:rPr>
              <a:t>, Grunt, </a:t>
            </a:r>
            <a:r>
              <a:rPr lang="fr-FR" sz="1600" dirty="0" err="1" smtClean="0">
                <a:latin typeface="Calibri" panose="020F0502020204030204" pitchFamily="34" charset="0"/>
              </a:rPr>
              <a:t>NodeJS</a:t>
            </a:r>
            <a:r>
              <a:rPr lang="fr-FR" sz="1600" dirty="0" smtClean="0">
                <a:latin typeface="Calibri" panose="020F0502020204030204" pitchFamily="34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25665" y="4252741"/>
            <a:ext cx="3960440" cy="1415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Sinple</a:t>
            </a:r>
            <a:r>
              <a:rPr lang="fr-FR" b="1" dirty="0" smtClean="0">
                <a:latin typeface="Calibri" panose="020F0502020204030204" pitchFamily="34" charset="0"/>
              </a:rPr>
              <a:t> Page Application </a:t>
            </a:r>
            <a:r>
              <a:rPr lang="fr-FR" b="1" dirty="0" err="1" smtClean="0">
                <a:latin typeface="Calibri" panose="020F0502020204030204" pitchFamily="34" charset="0"/>
              </a:rPr>
              <a:t>Principle</a:t>
            </a:r>
            <a:endParaRPr lang="fr-FR" b="1" dirty="0" smtClean="0">
              <a:latin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unique page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Page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dunamically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425397" y="3604669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 SPA application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Accolade fermante 1"/>
          <p:cNvSpPr/>
          <p:nvPr/>
        </p:nvSpPr>
        <p:spPr>
          <a:xfrm>
            <a:off x="1900607" y="3973999"/>
            <a:ext cx="600731" cy="463111"/>
          </a:xfrm>
          <a:prstGeom prst="rightBrac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67443" y="401994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PhoneGap</a:t>
            </a:r>
            <a:r>
              <a:rPr lang="fr-FR" sz="1400" dirty="0" smtClean="0">
                <a:latin typeface="Calibri" panose="020F0502020204030204" pitchFamily="34" charset="0"/>
              </a:rPr>
              <a:t> Hack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0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sateurs\A577163\Downloads\nexu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18" y="1181505"/>
            <a:ext cx="2703322" cy="50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VIII. </a:t>
            </a:r>
            <a:r>
              <a:rPr lang="fr-FR" dirty="0" smtClean="0"/>
              <a:t>TechForum eXplore 2014 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396891" y="1424042"/>
            <a:ext cx="547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Mobile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Techforum</a:t>
            </a:r>
            <a:r>
              <a:rPr lang="fr-FR" sz="1600" dirty="0" smtClean="0">
                <a:latin typeface="Calibri" panose="020F0502020204030204" pitchFamily="34" charset="0"/>
              </a:rPr>
              <a:t> 2014 </a:t>
            </a:r>
            <a:r>
              <a:rPr lang="fr-FR" sz="1600" dirty="0" err="1" smtClean="0">
                <a:latin typeface="Calibri" panose="020F0502020204030204" pitchFamily="34" charset="0"/>
              </a:rPr>
              <a:t>event</a:t>
            </a:r>
            <a:r>
              <a:rPr lang="fr-FR" sz="1600" dirty="0" smtClean="0">
                <a:latin typeface="Calibri" panose="020F0502020204030204" pitchFamily="34" charset="0"/>
              </a:rPr>
              <a:t> in Worldline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libri" panose="020F0502020204030204" pitchFamily="34" charset="0"/>
              </a:rPr>
              <a:t>Cordova </a:t>
            </a:r>
            <a:r>
              <a:rPr lang="fr-FR" sz="1600" dirty="0" err="1">
                <a:latin typeface="Calibri" panose="020F0502020204030204" pitchFamily="34" charset="0"/>
              </a:rPr>
              <a:t>app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Ionic </a:t>
            </a:r>
            <a:r>
              <a:rPr lang="fr-FR" sz="1600" dirty="0" err="1">
                <a:latin typeface="Calibri" panose="020F0502020204030204" pitchFamily="34" charset="0"/>
              </a:rPr>
              <a:t>framework</a:t>
            </a:r>
            <a:r>
              <a:rPr lang="fr-FR" sz="1600" dirty="0">
                <a:latin typeface="Calibri" panose="020F0502020204030204" pitchFamily="34" charset="0"/>
              </a:rPr>
              <a:t> ( version beta 1.0-4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ownloads\oie_8171044JYDMxD4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92" y="1850234"/>
            <a:ext cx="2238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32486" y="2145705"/>
            <a:ext cx="5643732" cy="2171437"/>
            <a:chOff x="432486" y="2145705"/>
            <a:chExt cx="5040560" cy="2171437"/>
          </a:xfrm>
        </p:grpSpPr>
        <p:sp>
          <p:nvSpPr>
            <p:cNvPr id="5" name="ZoneTexte 4"/>
            <p:cNvSpPr txBox="1"/>
            <p:nvPr/>
          </p:nvSpPr>
          <p:spPr>
            <a:xfrm>
              <a:off x="432486" y="2501260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latin typeface="Calibri" panose="020F0502020204030204" pitchFamily="34" charset="0"/>
                </a:rPr>
                <a:t>Import and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install</a:t>
              </a:r>
              <a:r>
                <a:rPr lang="fr-FR" sz="1600" dirty="0" smtClean="0">
                  <a:latin typeface="Calibri" panose="020F0502020204030204" pitchFamily="34" charset="0"/>
                </a:rPr>
                <a:t> Ionic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bower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Create</a:t>
              </a:r>
              <a:r>
                <a:rPr lang="fr-FR" sz="1600" dirty="0" smtClean="0">
                  <a:latin typeface="Calibri" panose="020F0502020204030204" pitchFamily="34" charset="0"/>
                </a:rPr>
                <a:t> Ion-Tab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conferences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ion-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Popup</a:t>
              </a:r>
              <a:r>
                <a:rPr lang="fr-FR" sz="1600" dirty="0" smtClean="0">
                  <a:latin typeface="Calibri" panose="020F0502020204030204" pitchFamily="34" charset="0"/>
                </a:rPr>
                <a:t> and loader 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IonicPopup</a:t>
              </a:r>
              <a:r>
                <a:rPr lang="fr-FR" sz="1600" dirty="0" smtClean="0">
                  <a:latin typeface="Calibri" panose="020F0502020204030204" pitchFamily="34" charset="0"/>
                </a:rPr>
                <a:t>,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ionicLoading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Integration</a:t>
              </a:r>
              <a:r>
                <a:rPr lang="fr-FR" sz="1600" dirty="0" smtClean="0">
                  <a:latin typeface="Calibri" panose="020F0502020204030204" pitchFamily="34" charset="0"/>
                </a:rPr>
                <a:t> GPS Plugin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Deploy</a:t>
              </a:r>
              <a:r>
                <a:rPr lang="fr-FR" sz="1600" dirty="0" smtClean="0">
                  <a:latin typeface="Calibri" panose="020F0502020204030204" pitchFamily="34" charset="0"/>
                </a:rPr>
                <a:t> on Android</a:t>
              </a:r>
              <a:endParaRPr lang="fr-FR" sz="16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67544" y="2145705"/>
              <a:ext cx="314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latin typeface="Calibri" panose="020F0502020204030204" pitchFamily="34" charset="0"/>
                </a:rPr>
                <a:t>To do in the </a:t>
              </a:r>
              <a:r>
                <a:rPr lang="fr-FR" b="1" dirty="0" err="1" smtClean="0">
                  <a:latin typeface="Calibri" panose="020F0502020204030204" pitchFamily="34" charset="0"/>
                </a:rPr>
                <a:t>next</a:t>
              </a:r>
              <a:r>
                <a:rPr lang="fr-FR" b="1" dirty="0" smtClean="0">
                  <a:latin typeface="Calibri" panose="020F0502020204030204" pitchFamily="34" charset="0"/>
                </a:rPr>
                <a:t> slides</a:t>
              </a:r>
              <a:endParaRPr lang="fr-FR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7544" y="4509120"/>
            <a:ext cx="4176464" cy="1607171"/>
            <a:chOff x="584886" y="4142928"/>
            <a:chExt cx="5040560" cy="1607171"/>
          </a:xfrm>
        </p:grpSpPr>
        <p:sp>
          <p:nvSpPr>
            <p:cNvPr id="10" name="ZoneTexte 9"/>
            <p:cNvSpPr txBox="1"/>
            <p:nvPr/>
          </p:nvSpPr>
          <p:spPr>
            <a:xfrm>
              <a:off x="584886" y="4365104"/>
              <a:ext cx="50405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Ionic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Cordova Plugin (GPS, Network Information,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SplashScreen</a:t>
              </a:r>
              <a:r>
                <a:rPr lang="fr-FR" sz="1200" dirty="0" smtClean="0">
                  <a:latin typeface="Calibri" panose="020F0502020204030204" pitchFamily="34" charset="0"/>
                </a:rPr>
                <a:t> 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HTML5 - CSS3 – AngularJS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Bower</a:t>
              </a:r>
              <a:r>
                <a:rPr lang="fr-FR" sz="1200" dirty="0" smtClean="0">
                  <a:latin typeface="Calibri" panose="020F0502020204030204" pitchFamily="34" charset="0"/>
                </a:rPr>
                <a:t> – Grunt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NodeJS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Ripple</a:t>
              </a:r>
              <a:r>
                <a:rPr lang="fr-FR" sz="1200" dirty="0" smtClean="0">
                  <a:latin typeface="Calibri" panose="020F0502020204030204" pitchFamily="34" charset="0"/>
                </a:rPr>
                <a:t> –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Nexus</a:t>
              </a:r>
              <a:r>
                <a:rPr lang="fr-FR" sz="1200" dirty="0" smtClean="0">
                  <a:latin typeface="Calibri" panose="020F0502020204030204" pitchFamily="34" charset="0"/>
                </a:rPr>
                <a:t> 4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device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PhotoFiltre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84886" y="4142928"/>
              <a:ext cx="382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latin typeface="Calibri" panose="020F0502020204030204" pitchFamily="34" charset="0"/>
                </a:rPr>
                <a:t>Technology</a:t>
              </a:r>
              <a:r>
                <a:rPr lang="fr-FR" sz="1200" b="1" dirty="0" smtClean="0">
                  <a:latin typeface="Calibri" panose="020F0502020204030204" pitchFamily="34" charset="0"/>
                </a:rPr>
                <a:t> and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utils</a:t>
              </a:r>
              <a:endParaRPr lang="fr-FR" sz="12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417206" y="587542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899592" y="834338"/>
            <a:ext cx="38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Import and </a:t>
            </a:r>
            <a:r>
              <a:rPr lang="fr-FR" dirty="0" err="1">
                <a:latin typeface="Calibri" panose="020F0502020204030204" pitchFamily="34" charset="0"/>
              </a:rPr>
              <a:t>install</a:t>
            </a:r>
            <a:r>
              <a:rPr lang="fr-FR" dirty="0">
                <a:latin typeface="Calibri" panose="020F0502020204030204" pitchFamily="34" charset="0"/>
              </a:rPr>
              <a:t> Ionic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bower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Downloads\bow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256" y="1765125"/>
            <a:ext cx="1913436" cy="16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6066" y="2834933"/>
            <a:ext cx="5847557" cy="9541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{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"directory":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",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bower.json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6067" y="1988840"/>
            <a:ext cx="5847557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D:\A******\MonProjet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intstall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–g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30999" y="4777407"/>
            <a:ext cx="585173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ionic#1.0.0-beta.4 --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save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31000" y="2520186"/>
            <a:ext cx="585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Create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>
                <a:latin typeface="Calibri" panose="020F0502020204030204" pitchFamily="34" charset="0"/>
              </a:rPr>
              <a:t>a .</a:t>
            </a:r>
            <a:r>
              <a:rPr lang="fr-FR" sz="1400" b="1" dirty="0" err="1" smtClean="0">
                <a:latin typeface="Calibri" panose="020F0502020204030204" pitchFamily="34" charset="0"/>
              </a:rPr>
              <a:t>bowerrc</a:t>
            </a:r>
            <a:r>
              <a:rPr lang="fr-FR" sz="1400" b="1" dirty="0" smtClean="0">
                <a:latin typeface="Calibri" panose="020F0502020204030204" pitchFamily="34" charset="0"/>
              </a:rPr>
              <a:t> and </a:t>
            </a: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code </a:t>
            </a:r>
            <a:r>
              <a:rPr lang="fr-FR" sz="1400" b="1" dirty="0" err="1" smtClean="0">
                <a:latin typeface="Calibri" panose="020F0502020204030204" pitchFamily="34" charset="0"/>
              </a:rPr>
              <a:t>following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4372" y="5339318"/>
            <a:ext cx="4019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github.com/driftyco/ionic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5"/>
              </a:rPr>
              <a:t>https://github.com/angular/bower-angular-resource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6"/>
              </a:rPr>
              <a:t>http://angular-google-maps.org/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606" y="5431651"/>
            <a:ext cx="416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smtClean="0">
                <a:latin typeface="Calibri" panose="020F0502020204030204" pitchFamily="34" charset="0"/>
              </a:rPr>
              <a:t> </a:t>
            </a:r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&lt;!-- Ionic --&gt;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&lt;link rel="stylesheet" href="libs/ionic/release/css/ionic.min.css"&gt;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&lt;script src="libs/ionic/release/js/ionic.bundle.min.js"&gt;&lt;/script&gt;</a:t>
            </a:r>
            <a:endParaRPr lang="fr-FR" sz="12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3276" y="1312983"/>
            <a:ext cx="583313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96067" y="238196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276" y="1681063"/>
            <a:ext cx="3201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 ( </a:t>
            </a:r>
            <a:r>
              <a:rPr lang="fr-FR" sz="1400" b="1" dirty="0" err="1">
                <a:latin typeface="Calibri" panose="020F0502020204030204" pitchFamily="34" charset="0"/>
              </a:rPr>
              <a:t>npm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install</a:t>
            </a:r>
            <a:r>
              <a:rPr lang="fr-FR" sz="1400" b="1" dirty="0">
                <a:latin typeface="Calibri" panose="020F0502020204030204" pitchFamily="34" charset="0"/>
              </a:rPr>
              <a:t> –g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273" y="37630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with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latin typeface="Calibri" panose="020F0502020204030204" pitchFamily="34" charset="0"/>
              </a:rPr>
              <a:t>Ionic ( 1.0.0-beta.4)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angular-resource</a:t>
            </a:r>
            <a:r>
              <a:rPr lang="fr-FR" sz="1400" dirty="0">
                <a:latin typeface="Calibri" panose="020F0502020204030204" pitchFamily="34" charset="0"/>
              </a:rPr>
              <a:t> (1.2.20)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angular-google-maps</a:t>
            </a:r>
            <a:r>
              <a:rPr lang="fr-FR" sz="1400" dirty="0">
                <a:latin typeface="Calibri" panose="020F0502020204030204" pitchFamily="34" charset="0"/>
              </a:rPr>
              <a:t> (1.0.17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067" y="5137447"/>
            <a:ext cx="2012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>
                <a:latin typeface="Calibri" panose="020F0502020204030204" pitchFamily="34" charset="0"/>
              </a:rPr>
              <a:t>Include</a:t>
            </a:r>
            <a:r>
              <a:rPr lang="fr-FR" sz="1400" b="1" dirty="0">
                <a:latin typeface="Calibri" panose="020F0502020204030204" pitchFamily="34" charset="0"/>
              </a:rPr>
              <a:t> in main.html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Rectangle 6"/>
          <p:cNvSpPr/>
          <p:nvPr/>
        </p:nvSpPr>
        <p:spPr>
          <a:xfrm>
            <a:off x="899592" y="834338"/>
            <a:ext cx="14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smtClean="0">
                <a:latin typeface="Calibri" panose="020F0502020204030204" pitchFamily="34" charset="0"/>
              </a:rPr>
              <a:t>UI-Router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267744" y="1319198"/>
            <a:ext cx="494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Ionic use UI-Router for </a:t>
            </a:r>
            <a:r>
              <a:rPr lang="fr-FR" sz="1600" dirty="0" err="1" smtClean="0">
                <a:latin typeface="Calibri" panose="020F0502020204030204" pitchFamily="34" charset="0"/>
              </a:rPr>
              <a:t>its</a:t>
            </a:r>
            <a:r>
              <a:rPr lang="fr-FR" sz="1600" dirty="0" smtClean="0">
                <a:latin typeface="Calibri" panose="020F0502020204030204" pitchFamily="34" charset="0"/>
              </a:rPr>
              <a:t> route gestion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4663" y="183282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Gestion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Multiples </a:t>
            </a:r>
            <a:r>
              <a:rPr lang="fr-FR" sz="1400" dirty="0" err="1" smtClean="0">
                <a:latin typeface="Calibri" panose="020F0502020204030204" pitchFamily="34" charset="0"/>
              </a:rPr>
              <a:t>views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Directives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alibri" panose="020F0502020204030204" pitchFamily="34" charset="0"/>
              </a:rPr>
              <a:t>ui-sref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: for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generation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latin typeface="Calibri" panose="020F0502020204030204" pitchFamily="34" charset="0"/>
              </a:rPr>
              <a:t>ui</a:t>
            </a:r>
            <a:r>
              <a:rPr lang="fr-FR" sz="1400" dirty="0">
                <a:latin typeface="Calibri" panose="020F0502020204030204" pitchFamily="34" charset="0"/>
              </a:rPr>
              <a:t>-</a:t>
            </a:r>
            <a:r>
              <a:rPr lang="fr-FR" sz="1400" dirty="0" err="1">
                <a:latin typeface="Calibri" panose="020F0502020204030204" pitchFamily="34" charset="0"/>
              </a:rPr>
              <a:t>sref</a:t>
            </a:r>
            <a:r>
              <a:rPr lang="fr-FR" sz="1400" dirty="0">
                <a:latin typeface="Calibri" panose="020F0502020204030204" pitchFamily="34" charset="0"/>
              </a:rPr>
              <a:t>-active </a:t>
            </a:r>
            <a:r>
              <a:rPr lang="fr-FR" sz="1400" dirty="0" smtClean="0">
                <a:latin typeface="Calibri" panose="020F0502020204030204" pitchFamily="34" charset="0"/>
              </a:rPr>
              <a:t> : to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class if one state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active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libri" panose="020F0502020204030204" pitchFamily="34" charset="0"/>
              </a:rPr>
              <a:t>C</a:t>
            </a:r>
            <a:r>
              <a:rPr lang="fr-FR" sz="1400" dirty="0" smtClean="0">
                <a:latin typeface="Calibri" panose="020F0502020204030204" pitchFamily="34" charset="0"/>
              </a:rPr>
              <a:t>allbacks </a:t>
            </a:r>
            <a:r>
              <a:rPr lang="fr-FR" sz="1400" dirty="0" err="1">
                <a:latin typeface="Calibri" panose="020F0502020204030204" pitchFamily="34" charset="0"/>
              </a:rPr>
              <a:t>onEnter</a:t>
            </a:r>
            <a:r>
              <a:rPr lang="fr-FR" sz="1400" dirty="0">
                <a:latin typeface="Calibri" panose="020F0502020204030204" pitchFamily="34" charset="0"/>
              </a:rPr>
              <a:t> et </a:t>
            </a:r>
            <a:r>
              <a:rPr lang="fr-FR" sz="1400" dirty="0" err="1">
                <a:latin typeface="Calibri" panose="020F0502020204030204" pitchFamily="34" charset="0"/>
              </a:rPr>
              <a:t>onExit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4663" y="15254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err="1" smtClean="0">
                <a:latin typeface="Calibri" panose="020F0502020204030204" pitchFamily="34" charset="0"/>
              </a:rPr>
              <a:t>Ui</a:t>
            </a:r>
            <a:r>
              <a:rPr lang="fr-FR" sz="1400" b="1" u="sng" dirty="0" smtClean="0">
                <a:latin typeface="Calibri" panose="020F0502020204030204" pitchFamily="34" charset="0"/>
              </a:rPr>
              <a:t>-Router </a:t>
            </a:r>
            <a:r>
              <a:rPr lang="fr-FR" sz="1400" b="1" u="sng" dirty="0" err="1" smtClean="0">
                <a:latin typeface="Calibri" panose="020F0502020204030204" pitchFamily="34" charset="0"/>
              </a:rPr>
              <a:t>add</a:t>
            </a:r>
            <a:endParaRPr lang="fr-FR" sz="1400" b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gsghsgsgsgsgs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5" y="3341857"/>
            <a:ext cx="3602280" cy="26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932039" y="3528752"/>
            <a:ext cx="37185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urlRouterProvider.otherwise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: default route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stateProvider</a:t>
            </a:r>
            <a:r>
              <a:rPr lang="fr-FR" sz="1400" b="1" dirty="0" smtClean="0">
                <a:latin typeface="Calibri" panose="020F0502020204030204" pitchFamily="34" charset="0"/>
              </a:rPr>
              <a:t>  </a:t>
            </a:r>
            <a:r>
              <a:rPr lang="fr-FR" sz="1400" dirty="0" smtClean="0">
                <a:latin typeface="Calibri" panose="020F0502020204030204" pitchFamily="34" charset="0"/>
              </a:rPr>
              <a:t>: routes </a:t>
            </a:r>
            <a:r>
              <a:rPr lang="fr-FR" sz="1400" dirty="0" err="1" smtClean="0">
                <a:latin typeface="Calibri" panose="020F0502020204030204" pitchFamily="34" charset="0"/>
              </a:rPr>
              <a:t>definition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.state :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latin typeface="Calibri" panose="020F0502020204030204" pitchFamily="34" charset="0"/>
              </a:rPr>
              <a:t>url :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400" dirty="0" smtClean="0">
                <a:latin typeface="Calibri" panose="020F0502020204030204" pitchFamily="34" charset="0"/>
              </a:rPr>
              <a:t>Controller : </a:t>
            </a:r>
            <a:r>
              <a:rPr lang="fr-FR" sz="1400" dirty="0" err="1" smtClean="0">
                <a:latin typeface="Calibri" panose="020F0502020204030204" pitchFamily="34" charset="0"/>
              </a:rPr>
              <a:t>controller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associate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29109" y="895893"/>
            <a:ext cx="2321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https://github.com/angular-ui/ui-router</a:t>
            </a:r>
            <a:r>
              <a:rPr lang="fr-FR" sz="1000" dirty="0">
                <a:latin typeface="Calibri" panose="020F0502020204030204" pitchFamily="34" charset="0"/>
                <a:hlinkClick r:id="rId4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15300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2543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899592" y="834338"/>
            <a:ext cx="2000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ion-</a:t>
            </a:r>
            <a:r>
              <a:rPr lang="fr-FR" dirty="0" err="1" smtClean="0">
                <a:latin typeface="Calibri" panose="020F0502020204030204" pitchFamily="34" charset="0"/>
              </a:rPr>
              <a:t>tabs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3075" name="Picture 3" descr="D:\Utilisateurs\A577163\Dropbox\Atos Worldline\Applications\TechForum2014\Documents\Publication-Promotion\Capture d'écran\Accueil_i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72" y="1567037"/>
            <a:ext cx="2303579" cy="345536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6167054" y="4433080"/>
            <a:ext cx="2639614" cy="848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660232" y="53270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Ion-</a:t>
            </a:r>
            <a:r>
              <a:rPr lang="fr-FR" sz="1400" i="1" dirty="0" err="1" smtClean="0">
                <a:latin typeface="Calibri" panose="020F0502020204030204" pitchFamily="34" charset="0"/>
              </a:rPr>
              <a:t>tabs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997" y="189558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App.js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correct route to display </a:t>
            </a:r>
            <a:r>
              <a:rPr lang="fr-FR" sz="1400" dirty="0" err="1" smtClean="0">
                <a:latin typeface="Calibri" panose="020F0502020204030204" pitchFamily="34" charset="0"/>
              </a:rPr>
              <a:t>tabs</a:t>
            </a:r>
            <a:r>
              <a:rPr lang="fr-FR" sz="1400" dirty="0" smtClean="0">
                <a:latin typeface="Calibri" panose="020F0502020204030204" pitchFamily="34" charset="0"/>
              </a:rPr>
              <a:t> (use </a:t>
            </a: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Tabs.html</a:t>
            </a:r>
            <a:r>
              <a:rPr lang="fr-FR" sz="1400" dirty="0" smtClean="0">
                <a:latin typeface="Calibri" panose="020F0502020204030204" pitchFamily="34" charset="0"/>
              </a:rPr>
              <a:t> :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ion-tab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title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</a:t>
            </a:r>
            <a:r>
              <a:rPr lang="fr-FR" sz="1400" dirty="0" err="1" smtClean="0">
                <a:latin typeface="Calibri" panose="020F0502020204030204" pitchFamily="34" charset="0"/>
              </a:rPr>
              <a:t>nav</a:t>
            </a:r>
            <a:r>
              <a:rPr lang="fr-FR" sz="1400" dirty="0" smtClean="0">
                <a:latin typeface="Calibri" panose="020F0502020204030204" pitchFamily="34" charset="0"/>
              </a:rPr>
              <a:t>-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ion-tab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7418" y="3968467"/>
            <a:ext cx="38884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Calibri" panose="020F0502020204030204" pitchFamily="34" charset="0"/>
              </a:rPr>
              <a:t>Conference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Title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Icon</a:t>
            </a:r>
            <a:r>
              <a:rPr lang="fr-FR" sz="1200" dirty="0" smtClean="0">
                <a:latin typeface="Calibri" panose="020F0502020204030204" pitchFamily="34" charset="0"/>
              </a:rPr>
              <a:t> : ion-ios7-people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Href : #/tab/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r>
              <a:rPr lang="fr-FR" sz="1200" dirty="0" smtClean="0">
                <a:latin typeface="Calibri" panose="020F0502020204030204" pitchFamily="34" charset="0"/>
              </a:rPr>
              <a:t>-tab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Calibri" panose="020F0502020204030204" pitchFamily="34" charset="0"/>
              </a:rPr>
              <a:t>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Title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Agenda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Icon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calendar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>
                <a:latin typeface="Calibri" panose="020F0502020204030204" pitchFamily="34" charset="0"/>
              </a:rPr>
              <a:t>Href : #/</a:t>
            </a:r>
            <a:r>
              <a:rPr lang="fr-FR" sz="1200" dirty="0" smtClean="0">
                <a:latin typeface="Calibri" panose="020F0502020204030204" pitchFamily="34" charset="0"/>
              </a:rPr>
              <a:t>tab/agenda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agenda-tab</a:t>
            </a:r>
            <a:endParaRPr lang="fr-FR" sz="1200" dirty="0">
              <a:latin typeface="Calibri" panose="020F0502020204030204" pitchFamily="34" charset="0"/>
            </a:endParaRPr>
          </a:p>
          <a:p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6789" y="155014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the </a:t>
            </a:r>
            <a:r>
              <a:rPr lang="fr-FR" b="1" dirty="0" err="1" smtClean="0">
                <a:latin typeface="Calibri" panose="020F0502020204030204" pitchFamily="34" charset="0"/>
              </a:rPr>
              <a:t>following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839" y="369619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Ion-tab attributs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418" y="5819112"/>
            <a:ext cx="2855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List </a:t>
            </a:r>
            <a:r>
              <a:rPr lang="fr-FR" sz="1400" dirty="0" smtClean="0">
                <a:latin typeface="Calibri" panose="020F0502020204030204" pitchFamily="34" charset="0"/>
              </a:rPr>
              <a:t>Ionic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http</a:t>
            </a:r>
            <a:r>
              <a:rPr lang="fr-FR" sz="1400" dirty="0">
                <a:latin typeface="Calibri" panose="020F0502020204030204" pitchFamily="34" charset="0"/>
                <a:hlinkClick r:id="rId4"/>
              </a:rPr>
              <a:t>://ionicons.com/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769997" y="3573016"/>
            <a:ext cx="4608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3.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conferences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ion-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726818"/>
            <a:ext cx="5098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&lt;ion-item&gt;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ng-repeat</a:t>
            </a:r>
            <a:r>
              <a:rPr lang="fr-FR" sz="1400" dirty="0" smtClean="0">
                <a:latin typeface="Calibri" panose="020F0502020204030204" pitchFamily="34" charset="0"/>
              </a:rPr>
              <a:t> on </a:t>
            </a:r>
            <a:r>
              <a:rPr lang="fr-FR" sz="1400" dirty="0" err="1" smtClean="0">
                <a:latin typeface="Calibri" panose="020F0502020204030204" pitchFamily="34" charset="0"/>
              </a:rPr>
              <a:t>conferences</a:t>
            </a:r>
            <a:r>
              <a:rPr lang="fr-FR" sz="1400" dirty="0" smtClean="0">
                <a:latin typeface="Calibri" panose="020F0502020204030204" pitchFamily="34" charset="0"/>
              </a:rPr>
              <a:t> ( </a:t>
            </a:r>
            <a:r>
              <a:rPr lang="fr-FR" sz="1400" i="1" dirty="0">
                <a:latin typeface="Calibri" panose="020F0502020204030204" pitchFamily="34" charset="0"/>
              </a:rPr>
              <a:t>filtre : | </a:t>
            </a:r>
            <a:r>
              <a:rPr lang="fr-FR" sz="1400" i="1" dirty="0" err="1">
                <a:latin typeface="Calibri" panose="020F0502020204030204" pitchFamily="34" charset="0"/>
              </a:rPr>
              <a:t>scheduleByConference:itemSchedule:search.day</a:t>
            </a:r>
            <a:r>
              <a:rPr lang="fr-FR" sz="1400" i="1" dirty="0">
                <a:latin typeface="Calibri" panose="020F0502020204030204" pitchFamily="34" charset="0"/>
              </a:rPr>
              <a:t> | </a:t>
            </a:r>
            <a:r>
              <a:rPr lang="fr-FR" sz="1400" i="1" dirty="0" err="1">
                <a:latin typeface="Calibri" panose="020F0502020204030204" pitchFamily="34" charset="0"/>
              </a:rPr>
              <a:t>orderBy</a:t>
            </a:r>
            <a:r>
              <a:rPr lang="fr-FR" sz="1400" i="1" dirty="0">
                <a:latin typeface="Calibri" panose="020F0502020204030204" pitchFamily="34" charset="0"/>
              </a:rPr>
              <a:t>:</a:t>
            </a:r>
            <a:r>
              <a:rPr lang="fr-FR" sz="1400" i="1" dirty="0" smtClean="0">
                <a:latin typeface="Calibri" panose="020F0502020204030204" pitchFamily="34" charset="0"/>
              </a:rPr>
              <a:t>'</a:t>
            </a:r>
            <a:r>
              <a:rPr lang="fr-FR" sz="1400" i="1" dirty="0" err="1" smtClean="0">
                <a:latin typeface="Calibri" panose="020F0502020204030204" pitchFamily="34" charset="0"/>
              </a:rPr>
              <a:t>where</a:t>
            </a:r>
            <a:r>
              <a:rPr lang="fr-FR" sz="1400" i="1" dirty="0" smtClean="0">
                <a:latin typeface="Calibri" panose="020F0502020204030204" pitchFamily="34" charset="0"/>
              </a:rPr>
              <a:t>‘</a:t>
            </a:r>
            <a:r>
              <a:rPr lang="fr-FR" sz="1400" dirty="0" smtClean="0">
                <a:latin typeface="Calibri" panose="020F0502020204030204" pitchFamily="34" charset="0"/>
              </a:rPr>
              <a:t>) and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click on a item, call </a:t>
            </a:r>
            <a:r>
              <a:rPr lang="fr-FR" sz="1400" i="1" dirty="0" err="1" smtClean="0">
                <a:latin typeface="Calibri" panose="020F0502020204030204" pitchFamily="34" charset="0"/>
              </a:rPr>
              <a:t>displayConference</a:t>
            </a:r>
            <a:r>
              <a:rPr lang="fr-FR" sz="1400" i="1" dirty="0" smtClean="0">
                <a:latin typeface="Calibri" panose="020F0502020204030204" pitchFamily="34" charset="0"/>
              </a:rPr>
              <a:t>(</a:t>
            </a:r>
            <a:r>
              <a:rPr lang="fr-FR" sz="1400" i="1" dirty="0" err="1" smtClean="0">
                <a:latin typeface="Calibri" panose="020F0502020204030204" pitchFamily="34" charset="0"/>
              </a:rPr>
              <a:t>conference</a:t>
            </a:r>
            <a:r>
              <a:rPr lang="fr-FR" sz="1400" i="1" dirty="0" smtClean="0">
                <a:latin typeface="Calibri" panose="020F0502020204030204" pitchFamily="34" charset="0"/>
              </a:rPr>
              <a:t>)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Detail_conference.html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Implement</a:t>
            </a:r>
            <a:r>
              <a:rPr lang="fr-FR" sz="1400" b="1" dirty="0" smtClean="0">
                <a:latin typeface="Calibri" panose="020F0502020204030204" pitchFamily="34" charset="0"/>
              </a:rPr>
              <a:t> a ion-</a:t>
            </a:r>
            <a:r>
              <a:rPr lang="fr-FR" sz="1400" b="1" dirty="0" err="1" smtClean="0">
                <a:latin typeface="Calibri" panose="020F0502020204030204" pitchFamily="34" charset="0"/>
              </a:rPr>
              <a:t>list</a:t>
            </a:r>
            <a:r>
              <a:rPr lang="fr-FR" sz="1400" b="1" dirty="0" smtClean="0">
                <a:latin typeface="Calibri" panose="020F0502020204030204" pitchFamily="34" charset="0"/>
              </a:rPr>
              <a:t> :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for display </a:t>
            </a:r>
            <a:r>
              <a:rPr lang="fr-FR" sz="1400" dirty="0" err="1" smtClean="0">
                <a:latin typeface="Calibri" panose="020F0502020204030204" pitchFamily="34" charset="0"/>
              </a:rPr>
              <a:t>comments</a:t>
            </a: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pic>
        <p:nvPicPr>
          <p:cNvPr id="1026" name="Picture 2" descr="D:\Utilisateurs\A577163\Dropbox\Chargements appareil photo\Screenshot_2014-07-10-15-07-3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r="359"/>
          <a:stretch/>
        </p:blipFill>
        <p:spPr bwMode="auto">
          <a:xfrm>
            <a:off x="4313560" y="2918636"/>
            <a:ext cx="1739885" cy="289981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tilisateurs\A577163\Dropbox\Atos Worldline\Applications\TechForum2014\Documents\Publication-Promotion\Capture d'écran\Conferen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73" y="1550299"/>
            <a:ext cx="2394689" cy="399114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810345" y="554144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Ion-</a:t>
            </a:r>
            <a:r>
              <a:rPr lang="fr-FR" sz="1200" i="1" dirty="0" err="1" smtClean="0">
                <a:latin typeface="Calibri" panose="020F0502020204030204" pitchFamily="34" charset="0"/>
              </a:rPr>
              <a:t>list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5430" y="58314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Post a comment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829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4.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Popup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IonicPopup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AgendaController.js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IonicPopup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confirmPopup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ionic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err="1" smtClean="0">
                <a:latin typeface="Calibri" panose="020F0502020204030204" pitchFamily="34" charset="0"/>
              </a:rPr>
              <a:t>delete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in agenda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ConferencesControllers.js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Popup</a:t>
            </a:r>
            <a:r>
              <a:rPr lang="fr-FR" sz="1400" b="1" dirty="0" smtClean="0">
                <a:latin typeface="Calibri" panose="020F0502020204030204" pitchFamily="34" charset="0"/>
              </a:rPr>
              <a:t> : 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alert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internet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disable</a:t>
            </a:r>
            <a:r>
              <a:rPr lang="fr-FR" sz="1400" dirty="0" smtClean="0">
                <a:latin typeface="Calibri" panose="020F0502020204030204" pitchFamily="34" charset="0"/>
              </a:rPr>
              <a:t> on a </a:t>
            </a:r>
            <a:r>
              <a:rPr lang="fr-FR" sz="1400" i="1" dirty="0" err="1" smtClean="0">
                <a:latin typeface="Calibri" panose="020F0502020204030204" pitchFamily="34" charset="0"/>
              </a:rPr>
              <a:t>updateConference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</a:t>
            </a:r>
            <a:r>
              <a:rPr lang="fr-FR" sz="1400" b="1" dirty="0" err="1" smtClean="0">
                <a:latin typeface="Calibri" panose="020F0502020204030204" pitchFamily="34" charset="0"/>
              </a:rPr>
              <a:t>ionicLoading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loading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list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hide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after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success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( use « atos-loader.gif » in « </a:t>
            </a:r>
            <a:r>
              <a:rPr lang="fr-FR" sz="1400" dirty="0" err="1" smtClean="0">
                <a:latin typeface="Calibri" panose="020F0502020204030204" pitchFamily="34" charset="0"/>
              </a:rPr>
              <a:t>img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r>
              <a:rPr lang="fr-FR" sz="1400" b="1" dirty="0" smtClean="0">
                <a:latin typeface="Calibri" panose="020F0502020204030204" pitchFamily="34" charset="0"/>
              </a:rPr>
              <a:t>.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3917652"/>
            <a:ext cx="3509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http://ionicframework.com/docs/api/service/$ionicPopup</a:t>
            </a:r>
            <a:r>
              <a:rPr lang="fr-FR" sz="1000" dirty="0" smtClean="0">
                <a:latin typeface="Calibri" panose="020F0502020204030204" pitchFamily="34" charset="0"/>
                <a:hlinkClick r:id="rId3"/>
              </a:rPr>
              <a:t>/</a:t>
            </a:r>
            <a:endParaRPr lang="fr-FR" sz="1000" dirty="0" smtClean="0">
              <a:latin typeface="Calibri" panose="020F0502020204030204" pitchFamily="34" charset="0"/>
            </a:endParaRPr>
          </a:p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http://ionicframework.com/docs/api/service/$ionicLoading/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ropbox\Atos Worldline\Applications\TechForum2014\Documents\Publication-Promotion\Capture d'écran\Update_conference_lis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36724" r="19759" b="40254"/>
          <a:stretch/>
        </p:blipFill>
        <p:spPr bwMode="auto">
          <a:xfrm>
            <a:off x="1896475" y="4565724"/>
            <a:ext cx="1836000" cy="11880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tilisateurs\A577163\Dropbox\Atos Worldline\Applications\TechForum2014\Documents\Publication-Promotion\Capture d'écran\Delete_confere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480667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166403" y="589602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IonicLoader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17791" y="550511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IonicConfirm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5.    </a:t>
            </a:r>
            <a:r>
              <a:rPr lang="fr-FR" dirty="0" err="1" smtClean="0">
                <a:latin typeface="Calibri" panose="020F0502020204030204" pitchFamily="34" charset="0"/>
              </a:rPr>
              <a:t>Integration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GPS Plugin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616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err="1" smtClean="0">
                <a:latin typeface="Calibri" panose="020F0502020204030204" pitchFamily="34" charset="0"/>
              </a:rPr>
              <a:t>Download</a:t>
            </a:r>
            <a:r>
              <a:rPr lang="fr-FR" sz="1600" b="1" i="1" dirty="0" smtClean="0">
                <a:latin typeface="Calibri" panose="020F0502020204030204" pitchFamily="34" charset="0"/>
              </a:rPr>
              <a:t> and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integrate</a:t>
            </a:r>
            <a:r>
              <a:rPr lang="fr-FR" sz="1600" b="1" i="1" dirty="0" smtClean="0">
                <a:latin typeface="Calibri" panose="020F0502020204030204" pitchFamily="34" charset="0"/>
              </a:rPr>
              <a:t> a GPS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Download</a:t>
            </a:r>
            <a:r>
              <a:rPr lang="fr-FR" sz="1400" dirty="0" smtClean="0">
                <a:latin typeface="Calibri" panose="020F0502020204030204" pitchFamily="34" charset="0"/>
              </a:rPr>
              <a:t> plugin by </a:t>
            </a:r>
            <a:r>
              <a:rPr lang="fr-FR" sz="1400" dirty="0" err="1">
                <a:latin typeface="Calibri" panose="020F0502020204030204" pitchFamily="34" charset="0"/>
              </a:rPr>
              <a:t>G</a:t>
            </a:r>
            <a:r>
              <a:rPr lang="fr-FR" sz="1400" dirty="0" err="1" smtClean="0">
                <a:latin typeface="Calibri" panose="020F0502020204030204" pitchFamily="34" charset="0"/>
              </a:rPr>
              <a:t>ithub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Install plugin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.zip if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have a </a:t>
            </a:r>
            <a:r>
              <a:rPr lang="fr-FR" sz="1400" dirty="0" err="1" smtClean="0">
                <a:latin typeface="Calibri" panose="020F0502020204030204" pitchFamily="34" charset="0"/>
              </a:rPr>
              <a:t>some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proxy’s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problem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« </a:t>
            </a:r>
            <a:r>
              <a:rPr lang="fr-FR" sz="1400" dirty="0" err="1" smtClean="0">
                <a:latin typeface="Calibri" panose="020F0502020204030204" pitchFamily="34" charset="0"/>
              </a:rPr>
              <a:t>install</a:t>
            </a:r>
            <a:r>
              <a:rPr lang="fr-FR" sz="1400" dirty="0" smtClean="0">
                <a:latin typeface="Calibri" panose="020F0502020204030204" pitchFamily="34" charset="0"/>
              </a:rPr>
              <a:t> » plugin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smtClean="0">
                <a:latin typeface="Calibri" panose="020F0502020204030204" pitchFamily="34" charset="0"/>
              </a:rPr>
              <a:t>In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AccessController</a:t>
            </a:r>
            <a:endParaRPr lang="fr-FR" sz="16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getMyPosition</a:t>
            </a:r>
            <a:r>
              <a:rPr lang="fr-FR" sz="1400" dirty="0" smtClean="0">
                <a:latin typeface="Calibri" panose="020F0502020204030204" pitchFamily="34" charset="0"/>
              </a:rPr>
              <a:t> for update a user </a:t>
            </a:r>
            <a:r>
              <a:rPr lang="fr-FR" sz="1400" dirty="0" err="1" smtClean="0">
                <a:latin typeface="Calibri" panose="020F0502020204030204" pitchFamily="34" charset="0"/>
              </a:rPr>
              <a:t>currentPosition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Use a </a:t>
            </a:r>
            <a:r>
              <a:rPr lang="fr-FR" sz="1400" dirty="0" err="1" smtClean="0">
                <a:latin typeface="Calibri" panose="020F0502020204030204" pitchFamily="34" charset="0"/>
              </a:rPr>
              <a:t>apply</a:t>
            </a:r>
            <a:r>
              <a:rPr lang="fr-FR" sz="1400" dirty="0" smtClean="0">
                <a:latin typeface="Calibri" panose="020F0502020204030204" pitchFamily="34" charset="0"/>
              </a:rPr>
              <a:t>() to update position on interface</a:t>
            </a: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Update </a:t>
            </a:r>
            <a:r>
              <a:rPr lang="fr-FR" sz="1400" dirty="0" err="1" smtClean="0">
                <a:latin typeface="Calibri" panose="020F0502020204030204" pitchFamily="34" charset="0"/>
              </a:rPr>
              <a:t>map.marker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map.center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current</a:t>
            </a:r>
            <a:r>
              <a:rPr lang="fr-FR" sz="1400" dirty="0" smtClean="0">
                <a:latin typeface="Calibri" panose="020F0502020204030204" pitchFamily="34" charset="0"/>
              </a:rPr>
              <a:t> position</a:t>
            </a:r>
          </a:p>
        </p:txBody>
      </p:sp>
      <p:pic>
        <p:nvPicPr>
          <p:cNvPr id="1027" name="Picture 3" descr="D:\Utilisateurs\A577163\Dropbox\Atos Worldline\Applications\TechForum2014\Documents\Publication-Promotion\Capture d'écran\Plan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46500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77832" y="555245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GPS Plugin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pic>
        <p:nvPicPr>
          <p:cNvPr id="1028" name="Picture 4" descr="D:\Utilisateurs\A577163\Downloads\unna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3" y="4653136"/>
            <a:ext cx="1311457" cy="13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840" y="413586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  <a:hlinkClick r:id="rId5"/>
              </a:rPr>
              <a:t>https://github.com/apache/cordova-plugin-geolocation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6</a:t>
            </a:r>
            <a:r>
              <a:rPr lang="fr-FR" dirty="0" smtClean="0">
                <a:latin typeface="Calibri" panose="020F0502020204030204" pitchFamily="34" charset="0"/>
              </a:rPr>
              <a:t>.   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on Android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93908" y="1420936"/>
            <a:ext cx="5471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Build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=)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00429" y="2251933"/>
            <a:ext cx="405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ou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– </a:t>
            </a:r>
            <a:r>
              <a:rPr lang="fr-FR" sz="1600" dirty="0" err="1" smtClean="0">
                <a:latin typeface="Calibri" panose="020F0502020204030204" pitchFamily="34" charset="0"/>
              </a:rPr>
              <a:t>eclipse</a:t>
            </a:r>
            <a:r>
              <a:rPr lang="fr-FR" sz="1600" dirty="0" smtClean="0">
                <a:latin typeface="Calibri" panose="020F0502020204030204" pitchFamily="34" charset="0"/>
              </a:rPr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3284984"/>
            <a:ext cx="2857500" cy="2476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3983174"/>
            <a:ext cx="4752528" cy="1080120"/>
          </a:xfrm>
        </p:spPr>
        <p:txBody>
          <a:bodyPr/>
          <a:lstStyle/>
          <a:p>
            <a:r>
              <a:rPr lang="fr-FR" sz="1800" b="1" dirty="0" smtClean="0">
                <a:latin typeface="Calibri" panose="020F0502020204030204" pitchFamily="34" charset="0"/>
              </a:rPr>
              <a:t>You </a:t>
            </a:r>
            <a:r>
              <a:rPr lang="fr-FR" sz="1800" b="1" dirty="0" err="1" smtClean="0">
                <a:latin typeface="Calibri" panose="020F0502020204030204" pitchFamily="34" charset="0"/>
              </a:rPr>
              <a:t>can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  <a:r>
              <a:rPr lang="fr-FR" sz="1800" b="1" dirty="0" err="1" smtClean="0">
                <a:latin typeface="Calibri" panose="020F0502020204030204" pitchFamily="34" charset="0"/>
              </a:rPr>
              <a:t>now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Develop</a:t>
            </a:r>
            <a:r>
              <a:rPr lang="fr-FR" dirty="0" smtClean="0">
                <a:latin typeface="Calibri" panose="020F0502020204030204" pitchFamily="34" charset="0"/>
              </a:rPr>
              <a:t> an application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Cordova/Ionic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and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a Cordova App</a:t>
            </a:r>
          </a:p>
        </p:txBody>
      </p:sp>
    </p:spTree>
    <p:extLst>
      <p:ext uri="{BB962C8B-B14F-4D97-AF65-F5344CB8AC3E}">
        <p14:creationId xmlns:p14="http://schemas.microsoft.com/office/powerpoint/2010/main" val="2078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</a:t>
            </a:r>
            <a:r>
              <a:rPr lang="fr-FR" dirty="0" smtClean="0"/>
              <a:t>Conclusion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95519" y="3059869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Cordova / </a:t>
            </a:r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is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recommanded</a:t>
            </a:r>
            <a:r>
              <a:rPr lang="fr-FR" b="1" dirty="0" smtClean="0">
                <a:latin typeface="Calibri" panose="020F0502020204030204" pitchFamily="34" charset="0"/>
              </a:rPr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showcase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simple application (CRUD)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20" y="350088"/>
            <a:ext cx="887263" cy="8495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800915" y="1547752"/>
            <a:ext cx="7742614" cy="1224136"/>
            <a:chOff x="995519" y="2060848"/>
            <a:chExt cx="7742614" cy="1224136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995519" y="2060848"/>
              <a:ext cx="7742614" cy="12241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260326" y="2406347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Hydribe</a:t>
              </a:r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8" name="Flèche vers le bas 7"/>
            <p:cNvSpPr/>
            <p:nvPr/>
          </p:nvSpPr>
          <p:spPr>
            <a:xfrm rot="16200000">
              <a:off x="3745392" y="2095369"/>
              <a:ext cx="485976" cy="1137016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584853" y="2406348"/>
              <a:ext cx="3888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 </a:t>
              </a:r>
              <a:r>
                <a:rPr lang="fr-FR" sz="2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L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ow-cost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development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endParaRPr lang="fr-FR" sz="2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" name="Virage 9"/>
          <p:cNvSpPr/>
          <p:nvPr/>
        </p:nvSpPr>
        <p:spPr>
          <a:xfrm rot="10800000" flipH="1">
            <a:off x="1115616" y="4213753"/>
            <a:ext cx="792088" cy="1022781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19454" y="4367287"/>
            <a:ext cx="77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526956" y="4465207"/>
            <a:ext cx="3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on </a:t>
            </a:r>
            <a:r>
              <a:rPr lang="fr-FR" dirty="0" err="1" smtClean="0">
                <a:latin typeface="Calibri" panose="020F0502020204030204" pitchFamily="34" charset="0"/>
              </a:rPr>
              <a:t>several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devices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Add</a:t>
            </a:r>
            <a:r>
              <a:rPr lang="fr-FR" dirty="0" smtClean="0">
                <a:latin typeface="Calibri" panose="020F0502020204030204" pitchFamily="34" charset="0"/>
              </a:rPr>
              <a:t> more </a:t>
            </a:r>
            <a:r>
              <a:rPr lang="fr-FR" dirty="0" err="1" smtClean="0">
                <a:latin typeface="Calibri" panose="020F0502020204030204" pitchFamily="34" charset="0"/>
              </a:rPr>
              <a:t>functionnality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IOS </a:t>
            </a:r>
            <a:r>
              <a:rPr lang="fr-FR" dirty="0" err="1" smtClean="0">
                <a:latin typeface="Calibri" panose="020F0502020204030204" pitchFamily="34" charset="0"/>
              </a:rPr>
              <a:t>material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3" name="Accolade fermante 12"/>
          <p:cNvSpPr/>
          <p:nvPr/>
        </p:nvSpPr>
        <p:spPr>
          <a:xfrm>
            <a:off x="5292080" y="4551953"/>
            <a:ext cx="432048" cy="836584"/>
          </a:xfrm>
          <a:prstGeom prst="righ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D:\Utilisateurs\A577163\Downloads\iStock_000008556238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65" y="4193706"/>
            <a:ext cx="1686072" cy="126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5746031" y="5518897"/>
            <a:ext cx="30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Calibri" panose="020F0502020204030204" pitchFamily="34" charset="0"/>
              </a:rPr>
              <a:t>increase</a:t>
            </a:r>
            <a:r>
              <a:rPr lang="fr-FR" dirty="0">
                <a:latin typeface="Calibri" panose="020F0502020204030204" pitchFamily="34" charset="0"/>
              </a:rPr>
              <a:t> </a:t>
            </a:r>
            <a:r>
              <a:rPr lang="fr-FR" dirty="0" err="1" smtClean="0">
                <a:latin typeface="Calibri" panose="020F0502020204030204" pitchFamily="34" charset="0"/>
              </a:rPr>
              <a:t>development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costs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9" y="301298"/>
            <a:ext cx="1296144" cy="12961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1598899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</a:rPr>
              <a:t>Platforms</a:t>
            </a:r>
            <a:r>
              <a:rPr lang="fr-FR" dirty="0" smtClean="0">
                <a:latin typeface="Calibri" panose="020F0502020204030204" pitchFamily="34" charset="0"/>
              </a:rPr>
              <a:t> :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Amazon </a:t>
            </a:r>
            <a:r>
              <a:rPr lang="fr-FR" b="1" dirty="0" err="1">
                <a:latin typeface="Calibri" panose="020F0502020204030204" pitchFamily="34" charset="0"/>
              </a:rPr>
              <a:t>Fire</a:t>
            </a:r>
            <a:r>
              <a:rPr lang="fr-FR" b="1" dirty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BlackBerry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FireFox</a:t>
            </a:r>
            <a:r>
              <a:rPr lang="fr-FR" b="1" dirty="0" smtClean="0">
                <a:latin typeface="Calibri" panose="020F0502020204030204" pitchFamily="34" charset="0"/>
              </a:rPr>
              <a:t>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iOS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Tizen</a:t>
            </a:r>
            <a:endParaRPr lang="fr-FR" b="1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ownloads\phonegap_platfor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54" y="2570769"/>
            <a:ext cx="4891087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777" y="4725144"/>
            <a:ext cx="122413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674" name="Title 3"/>
          <p:cNvSpPr>
            <a:spLocks noGrp="1"/>
          </p:cNvSpPr>
          <p:nvPr>
            <p:ph type="ctrTitle"/>
          </p:nvPr>
        </p:nvSpPr>
        <p:spPr>
          <a:xfrm>
            <a:off x="2195513" y="1619250"/>
            <a:ext cx="4733925" cy="124618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Thanks</a:t>
            </a:r>
          </a:p>
        </p:txBody>
      </p:sp>
      <p:sp>
        <p:nvSpPr>
          <p:cNvPr id="28675" name="Subtitle 4"/>
          <p:cNvSpPr txBox="1">
            <a:spLocks/>
          </p:cNvSpPr>
          <p:nvPr/>
        </p:nvSpPr>
        <p:spPr bwMode="auto">
          <a:xfrm>
            <a:off x="2184400" y="2105024"/>
            <a:ext cx="4735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>For more information please contact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:</a:t>
            </a: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de-DE" sz="1400" dirty="0">
                <a:latin typeface="Calibri" panose="020F0502020204030204" pitchFamily="34" charset="0"/>
                <a:cs typeface="Arial" charset="0"/>
              </a:rPr>
            </a:b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  <a:hlinkClick r:id="rId3"/>
              </a:rPr>
              <a:t>maxime.gens@worldline.com</a:t>
            </a:r>
            <a:endParaRPr lang="en-US" altLang="de-DE" sz="14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Training create by </a:t>
            </a:r>
            <a:r>
              <a:rPr lang="en-US" altLang="de-DE" sz="1400" b="1" dirty="0" smtClean="0">
                <a:latin typeface="Calibri" panose="020F0502020204030204" pitchFamily="34" charset="0"/>
                <a:cs typeface="Arial" charset="0"/>
              </a:rPr>
              <a:t>S.D.C.O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 – </a:t>
            </a:r>
            <a:r>
              <a:rPr lang="en-US" altLang="de-DE" sz="1200" dirty="0" smtClean="0">
                <a:latin typeface="Calibri" panose="020F0502020204030204" pitchFamily="34" charset="0"/>
                <a:cs typeface="Arial" charset="0"/>
              </a:rPr>
              <a:t>Web &amp; Mobile Framework</a:t>
            </a:r>
            <a:endParaRPr lang="en-US" altLang="de-DE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6749" y="4666347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tilisateurs\A577163\Pictures\phonegap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9" y="3789040"/>
            <a:ext cx="7052922" cy="20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Phone Gap Enterprise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419207" y="1700808"/>
            <a:ext cx="6516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Adobe : Phone Gap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endParaRPr lang="fr-FR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code for Android, IOS or Windows Phone… on the cloud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3430" y="3230313"/>
            <a:ext cx="2608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hlinkClick r:id="rId4"/>
              </a:rPr>
              <a:t>https://build.phonegap.com/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2899" y="506538"/>
            <a:ext cx="8748712" cy="755650"/>
          </a:xfrm>
        </p:spPr>
        <p:txBody>
          <a:bodyPr/>
          <a:lstStyle/>
          <a:p>
            <a:r>
              <a:rPr lang="en-GB" dirty="0"/>
              <a:t>I. Cordova </a:t>
            </a:r>
            <a:r>
              <a:rPr lang="en-GB" dirty="0" smtClean="0"/>
              <a:t>Example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628800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hello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85293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platform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Downloading </a:t>
            </a:r>
            <a:r>
              <a:rPr lang="en-US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library </a:t>
            </a:r>
            <a:r>
              <a:rPr lang="en-US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android... </a:t>
            </a:r>
            <a:endParaRPr lang="en-US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complete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4057601"/>
            <a:ext cx="4752528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620" y="126218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projet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9112" y="24587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9112" y="368393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APK ( or IPA… ) and </a:t>
            </a: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D:\Utilisateurs\A577163\Downloads\n4_100002_large_verge_super_w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56816"/>
            <a:ext cx="3600400" cy="23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085184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For a first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see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that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3538980" y="5229200"/>
            <a:ext cx="1177036" cy="360040"/>
          </a:xfrm>
          <a:prstGeom prst="rightArrow">
            <a:avLst>
              <a:gd name="adj1" fmla="val 50000"/>
              <a:gd name="adj2" fmla="val 7848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663" y="476672"/>
            <a:ext cx="8748712" cy="755650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fr-FR" dirty="0" err="1"/>
              <a:t>W</a:t>
            </a:r>
            <a:r>
              <a:rPr lang="fr-FR" dirty="0" err="1" smtClean="0"/>
              <a:t>orking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nvironment</a:t>
            </a:r>
            <a:r>
              <a:rPr lang="fr-FR" b="0" dirty="0"/>
              <a:t> 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83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Installation</a:t>
            </a:r>
            <a:endParaRPr lang="fr-FR" b="1" i="1" dirty="0"/>
          </a:p>
        </p:txBody>
      </p:sp>
      <p:pic>
        <p:nvPicPr>
          <p:cNvPr id="1026" name="Picture 2" descr="D:\Utilisateurs\A577163\Downloads\node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96" y="242835"/>
            <a:ext cx="1926417" cy="96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38425" y="1663933"/>
            <a:ext cx="8260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Node</a:t>
            </a:r>
            <a:r>
              <a:rPr lang="fr-FR" sz="1600" dirty="0" smtClean="0">
                <a:latin typeface="Calibri" panose="020F0502020204030204" pitchFamily="34" charset="0"/>
              </a:rPr>
              <a:t> JS : </a:t>
            </a:r>
            <a:r>
              <a:rPr lang="fr-FR" sz="1600" dirty="0">
                <a:latin typeface="Calibri" panose="020F0502020204030204" pitchFamily="34" charset="0"/>
                <a:hlinkClick r:id="rId4"/>
              </a:rPr>
              <a:t>http://nodejs.org</a:t>
            </a:r>
            <a:r>
              <a:rPr lang="fr-FR" sz="1600" dirty="0" smtClean="0">
                <a:latin typeface="Calibri" panose="020F0502020204030204" pitchFamily="34" charset="0"/>
                <a:hlinkClick r:id="rId4"/>
              </a:rPr>
              <a:t>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Sdk </a:t>
            </a:r>
            <a:r>
              <a:rPr lang="fr-FR" sz="1600" dirty="0">
                <a:latin typeface="Calibri" panose="020F0502020204030204" pitchFamily="34" charset="0"/>
              </a:rPr>
              <a:t>Android : </a:t>
            </a:r>
            <a:r>
              <a:rPr lang="fr-FR" sz="1600" dirty="0">
                <a:latin typeface="Calibri" panose="020F0502020204030204" pitchFamily="34" charset="0"/>
                <a:hlinkClick r:id="rId5"/>
              </a:rPr>
              <a:t>http://</a:t>
            </a:r>
            <a:r>
              <a:rPr lang="fr-FR" sz="1600" dirty="0" smtClean="0">
                <a:latin typeface="Calibri" panose="020F0502020204030204" pitchFamily="34" charset="0"/>
                <a:hlinkClick r:id="rId5"/>
              </a:rPr>
              <a:t>developer.android.com/sdk/index.html#download</a:t>
            </a:r>
            <a:r>
              <a:rPr lang="fr-FR" sz="1600" dirty="0" smtClean="0">
                <a:latin typeface="Calibri" panose="020F0502020204030204" pitchFamily="34" charset="0"/>
              </a:rPr>
              <a:t> or Android ADT : </a:t>
            </a:r>
            <a:r>
              <a:rPr lang="fr-FR" sz="1600" dirty="0">
                <a:latin typeface="Calibri" panose="020F0502020204030204" pitchFamily="34" charset="0"/>
                <a:hlinkClick r:id="rId6"/>
              </a:rPr>
              <a:t>Bundle http://</a:t>
            </a:r>
            <a:r>
              <a:rPr lang="fr-FR" sz="1600" dirty="0" smtClean="0">
                <a:latin typeface="Calibri" panose="020F0502020204030204" pitchFamily="34" charset="0"/>
                <a:hlinkClick r:id="rId6"/>
              </a:rPr>
              <a:t>developer.android.com/sdk/index.html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: </a:t>
            </a:r>
            <a:r>
              <a:rPr lang="fr-FR" sz="1600" dirty="0">
                <a:latin typeface="Calibri" panose="020F0502020204030204" pitchFamily="34" charset="0"/>
                <a:hlinkClick r:id="rId7"/>
              </a:rPr>
              <a:t>http://ant.apache.org/bindownload.cgi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Run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07728" y="3029490"/>
            <a:ext cx="7704856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 install -g cordova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73280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Android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67544" y="407136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/bin » (in directory of JDK) to Environnement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(JAVA_HOME)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</a:t>
            </a:r>
            <a:r>
              <a:rPr lang="fr-FR" sz="1600" dirty="0" err="1" smtClean="0">
                <a:latin typeface="Calibri" panose="020F0502020204030204" pitchFamily="34" charset="0"/>
              </a:rPr>
              <a:t>tools</a:t>
            </a:r>
            <a:r>
              <a:rPr lang="fr-FR" sz="1600" dirty="0" smtClean="0">
                <a:latin typeface="Calibri" panose="020F0502020204030204" pitchFamily="34" charset="0"/>
              </a:rPr>
              <a:t> » and « /</a:t>
            </a:r>
            <a:r>
              <a:rPr lang="fr-FR" sz="1600" dirty="0" err="1" smtClean="0">
                <a:latin typeface="Calibri" panose="020F0502020204030204" pitchFamily="34" charset="0"/>
              </a:rPr>
              <a:t>platform-tools</a:t>
            </a:r>
            <a:r>
              <a:rPr lang="fr-FR" sz="1600" dirty="0" smtClean="0">
                <a:latin typeface="Calibri" panose="020F0502020204030204" pitchFamily="34" charset="0"/>
              </a:rPr>
              <a:t> » (in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sdk</a:t>
            </a:r>
            <a:r>
              <a:rPr lang="fr-FR" sz="1600" dirty="0" smtClean="0">
                <a:latin typeface="Calibri" panose="020F0502020204030204" pitchFamily="34" charset="0"/>
              </a:rPr>
              <a:t> Android)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(ANDROID_HOME)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(ANT_HOME)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5641" y="555714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</a:t>
            </a:r>
            <a:r>
              <a:rPr lang="fr-FR" sz="1600" b="1" i="1" dirty="0" err="1" smtClean="0"/>
              <a:t>iOS</a:t>
            </a:r>
            <a:endParaRPr lang="fr-FR" sz="1600" b="1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26076" y="581994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« </a:t>
            </a:r>
            <a:r>
              <a:rPr lang="fr-FR" sz="1600" dirty="0" err="1" smtClean="0">
                <a:latin typeface="Calibri" panose="020F0502020204030204" pitchFamily="34" charset="0"/>
              </a:rPr>
              <a:t>Xcode</a:t>
            </a:r>
            <a:r>
              <a:rPr lang="fr-FR" sz="1600" dirty="0" smtClean="0">
                <a:latin typeface="Calibri" panose="020F0502020204030204" pitchFamily="34" charset="0"/>
              </a:rPr>
              <a:t> ». Ios </a:t>
            </a:r>
            <a:r>
              <a:rPr lang="fr-FR" sz="1600" dirty="0" err="1" smtClean="0">
                <a:latin typeface="Calibri" panose="020F0502020204030204" pitchFamily="34" charset="0"/>
              </a:rPr>
              <a:t>librairy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installation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425" y="5203205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Test in </a:t>
            </a:r>
            <a:r>
              <a:rPr lang="fr-FR" sz="1400" b="1" i="1" dirty="0" err="1" smtClean="0"/>
              <a:t>shell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with</a:t>
            </a:r>
            <a:r>
              <a:rPr lang="fr-FR" sz="1400" b="1" i="1" dirty="0" smtClean="0"/>
              <a:t> « </a:t>
            </a:r>
            <a:r>
              <a:rPr lang="fr-FR" sz="1400" b="1" i="1" dirty="0" err="1" smtClean="0"/>
              <a:t>android</a:t>
            </a:r>
            <a:r>
              <a:rPr lang="fr-FR" sz="1400" b="1" i="1" dirty="0" smtClean="0"/>
              <a:t> » « java » « </a:t>
            </a:r>
            <a:r>
              <a:rPr lang="fr-FR" sz="1400" b="1" i="1" dirty="0" err="1" smtClean="0"/>
              <a:t>ant</a:t>
            </a:r>
            <a:r>
              <a:rPr lang="fr-FR" sz="1400" b="1" i="1" dirty="0" smtClean="0"/>
              <a:t> »</a:t>
            </a:r>
          </a:p>
          <a:p>
            <a:pPr algn="ctr"/>
            <a:r>
              <a:rPr lang="fr-FR" sz="1400" b="1" i="1" dirty="0"/>
              <a:t>	</a:t>
            </a:r>
            <a:r>
              <a:rPr lang="fr-FR" sz="1400" b="1" i="1" dirty="0" smtClean="0"/>
              <a:t>If </a:t>
            </a:r>
            <a:r>
              <a:rPr lang="fr-FR" sz="1400" b="1" i="1" dirty="0" err="1" smtClean="0"/>
              <a:t>it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works</a:t>
            </a:r>
            <a:r>
              <a:rPr lang="fr-FR" sz="1400" b="1" i="1" dirty="0" smtClean="0"/>
              <a:t> =  </a:t>
            </a:r>
            <a:r>
              <a:rPr lang="fr-FR" sz="1400" b="1" i="1" dirty="0" err="1" smtClean="0"/>
              <a:t>it’s</a:t>
            </a:r>
            <a:r>
              <a:rPr lang="fr-FR" sz="1400" b="1" i="1" dirty="0" smtClean="0"/>
              <a:t> ok. Restart console</a:t>
            </a:r>
            <a:endParaRPr lang="fr-FR" sz="1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5423319" y="1268760"/>
            <a:ext cx="3378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latin typeface="Calibri" panose="020F0502020204030204" pitchFamily="34" charset="0"/>
              </a:rPr>
              <a:t>NodeJS</a:t>
            </a:r>
            <a:r>
              <a:rPr lang="en-US" sz="1200" b="1" dirty="0" smtClean="0">
                <a:latin typeface="Calibri" panose="020F0502020204030204" pitchFamily="34" charset="0"/>
              </a:rPr>
              <a:t> proxy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</a:rPr>
              <a:t>	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>
                <a:latin typeface="Calibri" panose="020F0502020204030204" pitchFamily="34" charset="0"/>
              </a:rPr>
              <a:t>npm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Calibri" panose="020F0502020204030204" pitchFamily="34" charset="0"/>
              </a:rPr>
              <a:t>npm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https-proxy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07728" y="3409255"/>
            <a:ext cx="349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-g : for global installation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computer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2733" y="141889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Start a projet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13316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3255705"/>
            <a:ext cx="25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Folder</a:t>
            </a:r>
            <a:r>
              <a:rPr lang="fr-FR" sz="1600" b="1" dirty="0" smtClean="0">
                <a:latin typeface="Calibri" panose="020F0502020204030204" pitchFamily="34" charset="0"/>
              </a:rPr>
              <a:t> structure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87824" y="3789040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Hooks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To store a custom command for </a:t>
            </a:r>
            <a:r>
              <a:rPr lang="fr-FR" sz="1400" dirty="0" err="1" smtClean="0">
                <a:latin typeface="Calibri" panose="020F0502020204030204" pitchFamily="34" charset="0"/>
              </a:rPr>
              <a:t>cordova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Merges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merge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www,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specific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android</a:t>
            </a:r>
            <a:r>
              <a:rPr lang="fr-FR" sz="1400" dirty="0" smtClean="0">
                <a:latin typeface="Calibri" panose="020F0502020204030204" pitchFamily="34" charset="0"/>
              </a:rPr>
              <a:t> or </a:t>
            </a:r>
            <a:r>
              <a:rPr lang="fr-FR" sz="1400" dirty="0" err="1" smtClean="0">
                <a:latin typeface="Calibri" panose="020F0502020204030204" pitchFamily="34" charset="0"/>
              </a:rPr>
              <a:t>ios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Platforms</a:t>
            </a:r>
            <a:r>
              <a:rPr lang="fr-FR" sz="1400" dirty="0" smtClean="0">
                <a:latin typeface="Calibri" panose="020F0502020204030204" pitchFamily="34" charset="0"/>
              </a:rPr>
              <a:t>: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Android, Ios, Windows phone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Plugins</a:t>
            </a:r>
            <a:r>
              <a:rPr lang="fr-FR" sz="1400" dirty="0" smtClean="0">
                <a:latin typeface="Calibri" panose="020F0502020204030204" pitchFamily="34" charset="0"/>
              </a:rPr>
              <a:t> : plugins </a:t>
            </a:r>
            <a:r>
              <a:rPr lang="fr-FR" sz="1400" dirty="0" err="1" smtClean="0">
                <a:latin typeface="Calibri" panose="020F0502020204030204" pitchFamily="34" charset="0"/>
              </a:rPr>
              <a:t>added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www</a:t>
            </a:r>
            <a:r>
              <a:rPr lang="fr-FR" sz="1400" dirty="0" smtClean="0">
                <a:latin typeface="Calibri" panose="020F0502020204030204" pitchFamily="34" charset="0"/>
              </a:rPr>
              <a:t> : code html –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picture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Config.xml</a:t>
            </a:r>
            <a:r>
              <a:rPr lang="fr-FR" sz="1400" dirty="0" smtClean="0">
                <a:latin typeface="Calibri" panose="020F0502020204030204" pitchFamily="34" charset="0"/>
              </a:rPr>
              <a:t> : Configuration file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(</a:t>
            </a:r>
            <a:r>
              <a:rPr lang="fr-FR" sz="1400" dirty="0" err="1" smtClean="0">
                <a:latin typeface="Calibri" panose="020F0502020204030204" pitchFamily="34" charset="0"/>
              </a:rPr>
              <a:t>fullscreen</a:t>
            </a:r>
            <a:r>
              <a:rPr lang="fr-FR" sz="1400" dirty="0" smtClean="0">
                <a:latin typeface="Calibri" panose="020F0502020204030204" pitchFamily="34" charset="0"/>
              </a:rPr>
              <a:t>, version </a:t>
            </a:r>
            <a:r>
              <a:rPr lang="fr-FR" sz="1400" dirty="0" err="1" smtClean="0">
                <a:latin typeface="Calibri" panose="020F0502020204030204" pitchFamily="34" charset="0"/>
              </a:rPr>
              <a:t>number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Start and structure </a:t>
            </a:r>
            <a:r>
              <a:rPr lang="fr-FR" b="1" i="1" dirty="0" err="1" smtClean="0"/>
              <a:t>project</a:t>
            </a:r>
            <a:endParaRPr lang="fr-FR" b="1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line Theme PPT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8DDFDD115A34BAC74FF420D4F8566" ma:contentTypeVersion="0" ma:contentTypeDescription="Create a new document." ma:contentTypeScope="" ma:versionID="b3b5702f03d4a994d1f62c2888d62617">
  <xsd:schema xmlns:xsd="http://www.w3.org/2001/XMLSchema" xmlns:xs="http://www.w3.org/2001/XMLSchema" xmlns:p="http://schemas.microsoft.com/office/2006/metadata/properties" xmlns:ns2="0280757d-37fe-447a-94a4-d00c1eb2ad0e" targetNamespace="http://schemas.microsoft.com/office/2006/metadata/properties" ma:root="true" ma:fieldsID="034d4af025f80ec476fc61887ff67187" ns2:_="">
    <xsd:import namespace="0280757d-37fe-447a-94a4-d00c1eb2ad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757d-37fe-447a-94a4-d00c1eb2ad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80757d-37fe-447a-94a4-d00c1eb2ad0e">PTEC2HVDMWAY-10425-174</_dlc_DocId>
    <_dlc_DocIdUrl xmlns="0280757d-37fe-447a-94a4-d00c1eb2ad0e">
      <Url>https://sp.myatos.net/organization/gbu/wl/tou/sdco/SoftwareEngineering/_layouts/DocIdRedir.aspx?ID=PTEC2HVDMWAY-10425-174</Url>
      <Description>PTEC2HVDMWAY-10425-174</Description>
    </_dlc_DocIdUrl>
  </documentManagement>
</p:properties>
</file>

<file path=customXml/itemProps1.xml><?xml version="1.0" encoding="utf-8"?>
<ds:datastoreItem xmlns:ds="http://schemas.openxmlformats.org/officeDocument/2006/customXml" ds:itemID="{AA105A6A-1DD9-4A2A-AD98-29DFA280D7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8F2122B-24BD-405D-B4F9-5A0D2E2F8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0757d-37fe-447a-94a4-d00c1eb2a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B5A48-F9A0-40A0-8DAD-AE0DB83E54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9EF57EE-B4A4-4A69-850B-EAC27BA60BC3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0280757d-37fe-447a-94a4-d00c1eb2ad0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8586</Words>
  <Application>Microsoft Office PowerPoint</Application>
  <PresentationFormat>Affichage à l'écran (4:3)</PresentationFormat>
  <Paragraphs>1157</Paragraphs>
  <Slides>50</Slides>
  <Notes>40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Atos v4.0</vt:lpstr>
      <vt:lpstr>1_Benutzerdefiniertes Design</vt:lpstr>
      <vt:lpstr>Worldline Theme PPT</vt:lpstr>
      <vt:lpstr>Benutzerdefiniertes Design</vt:lpstr>
      <vt:lpstr>Présentation PowerPoint</vt:lpstr>
      <vt:lpstr>I. About Information </vt:lpstr>
      <vt:lpstr> </vt:lpstr>
      <vt:lpstr>Présentation PowerPoint</vt:lpstr>
      <vt:lpstr>Présentation PowerPoint</vt:lpstr>
      <vt:lpstr>Présentation PowerPoint</vt:lpstr>
      <vt:lpstr>I. Cordova Example </vt:lpstr>
      <vt:lpstr>II. Working Environment 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</vt:lpstr>
    </vt:vector>
  </TitlesOfParts>
  <Company>Atos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A110743</dc:creator>
  <cp:lastModifiedBy>Gens Maxime</cp:lastModifiedBy>
  <cp:revision>808</cp:revision>
  <cp:lastPrinted>2013-11-12T10:00:13Z</cp:lastPrinted>
  <dcterms:created xsi:type="dcterms:W3CDTF">2013-03-21T14:52:58Z</dcterms:created>
  <dcterms:modified xsi:type="dcterms:W3CDTF">2014-08-06T09:22:03Z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For internal use</vt:lpwstr>
  </property>
  <property fmtid="{D5CDD505-2E9C-101B-9397-08002B2CF9AE}" pid="8" name="ContentTypeId">
    <vt:lpwstr>0x010100B738DDFDD115A34BAC74FF420D4F8566</vt:lpwstr>
  </property>
  <property fmtid="{D5CDD505-2E9C-101B-9397-08002B2CF9AE}" pid="9" name="_dlc_DocIdItemGuid">
    <vt:lpwstr>b2fb5e88-5417-43d9-ad19-09277f7d8f85</vt:lpwstr>
  </property>
</Properties>
</file>